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5"/>
  </p:handoutMasterIdLst>
  <p:sldIdLst>
    <p:sldId id="256" r:id="rId2"/>
    <p:sldId id="303" r:id="rId3"/>
    <p:sldId id="305" r:id="rId4"/>
    <p:sldId id="307" r:id="rId5"/>
    <p:sldId id="306" r:id="rId6"/>
    <p:sldId id="309" r:id="rId7"/>
    <p:sldId id="311" r:id="rId8"/>
    <p:sldId id="310" r:id="rId9"/>
    <p:sldId id="312" r:id="rId10"/>
    <p:sldId id="313" r:id="rId11"/>
    <p:sldId id="314" r:id="rId12"/>
    <p:sldId id="315" r:id="rId13"/>
    <p:sldId id="316" r:id="rId14"/>
  </p:sldIdLst>
  <p:sldSz cx="9906000" cy="6858000" type="A4"/>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showGuides="1">
      <p:cViewPr varScale="1">
        <p:scale>
          <a:sx n="55" d="100"/>
          <a:sy n="55" d="100"/>
        </p:scale>
        <p:origin x="58" y="643"/>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4301234" cy="340915"/>
          </a:xfrm>
          <a:prstGeom prst="rect">
            <a:avLst/>
          </a:prstGeom>
        </p:spPr>
        <p:txBody>
          <a:bodyPr vert="horz" lIns="91316" tIns="45658" rIns="91316"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3092" y="1"/>
            <a:ext cx="4301234" cy="340915"/>
          </a:xfrm>
          <a:prstGeom prst="rect">
            <a:avLst/>
          </a:prstGeom>
        </p:spPr>
        <p:txBody>
          <a:bodyPr vert="horz" lIns="91316" tIns="45658" rIns="91316" bIns="45658" rtlCol="0"/>
          <a:lstStyle>
            <a:lvl1pPr algn="r">
              <a:defRPr sz="1200"/>
            </a:lvl1pPr>
          </a:lstStyle>
          <a:p>
            <a:fld id="{B07C917D-D306-4B70-A957-41C91B2EED20}" type="datetimeFigureOut">
              <a:rPr kumimoji="1" lang="ja-JP" altLang="en-US" smtClean="0"/>
              <a:t>2026/5/25</a:t>
            </a:fld>
            <a:endParaRPr kumimoji="1" lang="ja-JP" altLang="en-US"/>
          </a:p>
        </p:txBody>
      </p:sp>
      <p:sp>
        <p:nvSpPr>
          <p:cNvPr id="4" name="フッター プレースホルダー 3"/>
          <p:cNvSpPr>
            <a:spLocks noGrp="1"/>
          </p:cNvSpPr>
          <p:nvPr>
            <p:ph type="ftr" sz="quarter" idx="2"/>
          </p:nvPr>
        </p:nvSpPr>
        <p:spPr>
          <a:xfrm>
            <a:off x="2" y="6456762"/>
            <a:ext cx="4301234" cy="340915"/>
          </a:xfrm>
          <a:prstGeom prst="rect">
            <a:avLst/>
          </a:prstGeom>
        </p:spPr>
        <p:txBody>
          <a:bodyPr vert="horz" lIns="91316" tIns="45658" rIns="91316"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3092" y="6456762"/>
            <a:ext cx="4301234" cy="340915"/>
          </a:xfrm>
          <a:prstGeom prst="rect">
            <a:avLst/>
          </a:prstGeom>
        </p:spPr>
        <p:txBody>
          <a:bodyPr vert="horz" lIns="91316" tIns="45658" rIns="91316" bIns="45658" rtlCol="0" anchor="b"/>
          <a:lstStyle>
            <a:lvl1pPr algn="r">
              <a:defRPr sz="1200"/>
            </a:lvl1pPr>
          </a:lstStyle>
          <a:p>
            <a:fld id="{35D0CD6E-DAFF-475D-A8FD-4B9F0A07B443}" type="slidenum">
              <a:rPr kumimoji="1" lang="ja-JP" altLang="en-US" smtClean="0"/>
              <a:t>‹#›</a:t>
            </a:fld>
            <a:endParaRPr kumimoji="1" lang="ja-JP" altLang="en-US"/>
          </a:p>
        </p:txBody>
      </p:sp>
    </p:spTree>
    <p:extLst>
      <p:ext uri="{BB962C8B-B14F-4D97-AF65-F5344CB8AC3E}">
        <p14:creationId xmlns:p14="http://schemas.microsoft.com/office/powerpoint/2010/main" val="31497968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F14B284-BDCC-4865-9B58-9DEEC07A18BD}"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1389230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F14B284-BDCC-4865-9B58-9DEEC07A18BD}"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1914367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F14B284-BDCC-4865-9B58-9DEEC07A18BD}"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9683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F14B284-BDCC-4865-9B58-9DEEC07A18BD}"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961357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F14B284-BDCC-4865-9B58-9DEEC07A18BD}"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39787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F14B284-BDCC-4865-9B58-9DEEC07A18BD}" type="datetimeFigureOut">
              <a:rPr kumimoji="1" lang="ja-JP" altLang="en-US" smtClean="0"/>
              <a:t>2026/5/25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828124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F14B284-BDCC-4865-9B58-9DEEC07A18BD}" type="datetimeFigureOut">
              <a:rPr kumimoji="1" lang="ja-JP" altLang="en-US" smtClean="0"/>
              <a:t>2026/5/25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813848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F14B284-BDCC-4865-9B58-9DEEC07A18BD}" type="datetimeFigureOut">
              <a:rPr kumimoji="1" lang="ja-JP" altLang="en-US" smtClean="0"/>
              <a:t>2026/5/25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920374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14B284-BDCC-4865-9B58-9DEEC07A18BD}" type="datetimeFigureOut">
              <a:rPr kumimoji="1" lang="ja-JP" altLang="en-US" smtClean="0"/>
              <a:t>2026/5/25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420758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F14B284-BDCC-4865-9B58-9DEEC07A18BD}" type="datetimeFigureOut">
              <a:rPr kumimoji="1" lang="ja-JP" altLang="en-US" smtClean="0"/>
              <a:t>2026/5/25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108027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F14B284-BDCC-4865-9B58-9DEEC07A18BD}" type="datetimeFigureOut">
              <a:rPr kumimoji="1" lang="ja-JP" altLang="en-US" smtClean="0"/>
              <a:t>2026/5/25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66372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4B284-BDCC-4865-9B58-9DEEC07A18BD}" type="datetimeFigureOut">
              <a:rPr kumimoji="1" lang="ja-JP" altLang="en-US" smtClean="0"/>
              <a:t>2026/5/25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6457494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54200" y="206012"/>
            <a:ext cx="9144000" cy="2695808"/>
          </a:xfrm>
        </p:spPr>
        <p:txBody>
          <a:bodyPr anchor="ctr" anchorCtr="0">
            <a:normAutofit/>
          </a:bodyPr>
          <a:lstStyle/>
          <a:p>
            <a:r>
              <a:rPr lang="ja-JP" altLang="en-US" sz="3200" dirty="0">
                <a:latin typeface="BIZ UDPゴシック" panose="020B0400000000000000" pitchFamily="50" charset="-128"/>
                <a:ea typeface="BIZ UDPゴシック" panose="020B0400000000000000" pitchFamily="50" charset="-128"/>
              </a:rPr>
              <a:t>令和８年度</a:t>
            </a:r>
            <a:br>
              <a:rPr lang="en-US" altLang="ja-JP" sz="3200" dirty="0">
                <a:latin typeface="BIZ UDPゴシック" panose="020B0400000000000000" pitchFamily="50" charset="-128"/>
                <a:ea typeface="BIZ UDPゴシック" panose="020B0400000000000000" pitchFamily="50" charset="-128"/>
              </a:rPr>
            </a:br>
            <a:r>
              <a:rPr lang="ja-JP" altLang="en-US" sz="3200" dirty="0">
                <a:latin typeface="BIZ UDPゴシック" panose="020B0400000000000000" pitchFamily="50" charset="-128"/>
                <a:ea typeface="BIZ UDPゴシック" panose="020B0400000000000000" pitchFamily="50" charset="-128"/>
              </a:rPr>
              <a:t>西条市中小企業等デジタル基盤強化事業費補助金</a:t>
            </a:r>
            <a:br>
              <a:rPr lang="en-US" altLang="ja-JP" sz="3200" dirty="0">
                <a:latin typeface="BIZ UDPゴシック" panose="020B0400000000000000" pitchFamily="50" charset="-128"/>
                <a:ea typeface="BIZ UDPゴシック" panose="020B0400000000000000" pitchFamily="50" charset="-128"/>
              </a:rPr>
            </a:br>
            <a:r>
              <a:rPr lang="ja-JP" altLang="en-US" sz="3200" dirty="0">
                <a:latin typeface="BIZ UDPゴシック" panose="020B0400000000000000" pitchFamily="50" charset="-128"/>
                <a:ea typeface="BIZ UDPゴシック" panose="020B0400000000000000" pitchFamily="50" charset="-128"/>
              </a:rPr>
              <a:t>（</a:t>
            </a:r>
            <a:r>
              <a:rPr lang="en-US" altLang="ja-JP" sz="3200" dirty="0">
                <a:latin typeface="BIZ UDPゴシック" panose="020B0400000000000000" pitchFamily="50" charset="-128"/>
                <a:ea typeface="BIZ UDPゴシック" panose="020B0400000000000000" pitchFamily="50" charset="-128"/>
              </a:rPr>
              <a:t>DX</a:t>
            </a:r>
            <a:r>
              <a:rPr lang="ja-JP" altLang="en-US" sz="3200" dirty="0">
                <a:latin typeface="BIZ UDPゴシック" panose="020B0400000000000000" pitchFamily="50" charset="-128"/>
                <a:ea typeface="BIZ UDPゴシック" panose="020B0400000000000000" pitchFamily="50" charset="-128"/>
              </a:rPr>
              <a:t>モデル創出枠）</a:t>
            </a:r>
            <a:br>
              <a:rPr lang="en-US" altLang="ja-JP" sz="3200" dirty="0">
                <a:latin typeface="BIZ UDPゴシック" panose="020B0400000000000000" pitchFamily="50" charset="-128"/>
                <a:ea typeface="BIZ UDPゴシック" panose="020B0400000000000000" pitchFamily="50" charset="-128"/>
              </a:rPr>
            </a:br>
            <a:br>
              <a:rPr lang="en-US" altLang="ja-JP" sz="3200" dirty="0">
                <a:latin typeface="BIZ UDPゴシック" panose="020B0400000000000000" pitchFamily="50" charset="-128"/>
                <a:ea typeface="BIZ UDPゴシック" panose="020B0400000000000000" pitchFamily="50" charset="-128"/>
              </a:rPr>
            </a:br>
            <a:r>
              <a:rPr lang="en-US" altLang="ja-JP" sz="3200" dirty="0">
                <a:latin typeface="BIZ UDPゴシック" panose="020B0400000000000000" pitchFamily="50" charset="-128"/>
                <a:ea typeface="BIZ UDPゴシック" panose="020B0400000000000000" pitchFamily="50" charset="-128"/>
              </a:rPr>
              <a:t>【DX</a:t>
            </a:r>
            <a:r>
              <a:rPr lang="ja-JP" altLang="en-US" sz="3200" dirty="0">
                <a:latin typeface="BIZ UDPゴシック" panose="020B0400000000000000" pitchFamily="50" charset="-128"/>
                <a:ea typeface="BIZ UDPゴシック" panose="020B0400000000000000" pitchFamily="50" charset="-128"/>
              </a:rPr>
              <a:t>・</a:t>
            </a:r>
            <a:r>
              <a:rPr lang="en-US" altLang="ja-JP" sz="3200" dirty="0">
                <a:latin typeface="BIZ UDPゴシック" panose="020B0400000000000000" pitchFamily="50" charset="-128"/>
                <a:ea typeface="BIZ UDPゴシック" panose="020B0400000000000000" pitchFamily="50" charset="-128"/>
              </a:rPr>
              <a:t>PR</a:t>
            </a:r>
            <a:r>
              <a:rPr lang="ja-JP" altLang="en-US" sz="3200" dirty="0">
                <a:latin typeface="BIZ UDPゴシック" panose="020B0400000000000000" pitchFamily="50" charset="-128"/>
                <a:ea typeface="BIZ UDPゴシック" panose="020B0400000000000000" pitchFamily="50" charset="-128"/>
              </a:rPr>
              <a:t>資料</a:t>
            </a:r>
            <a:r>
              <a:rPr lang="en-US" altLang="ja-JP" sz="3200" dirty="0">
                <a:latin typeface="BIZ UDPゴシック" panose="020B0400000000000000" pitchFamily="50" charset="-128"/>
                <a:ea typeface="BIZ UDPゴシック" panose="020B0400000000000000" pitchFamily="50" charset="-128"/>
              </a:rPr>
              <a:t>】</a:t>
            </a:r>
            <a:r>
              <a:rPr lang="ja-JP" altLang="en-US" sz="3200" dirty="0">
                <a:latin typeface="BIZ UDPゴシック" panose="020B0400000000000000" pitchFamily="50" charset="-128"/>
                <a:ea typeface="BIZ UDPゴシック" panose="020B0400000000000000" pitchFamily="50" charset="-128"/>
              </a:rPr>
              <a:t>（作成例）</a:t>
            </a:r>
          </a:p>
        </p:txBody>
      </p:sp>
      <p:sp>
        <p:nvSpPr>
          <p:cNvPr id="3" name="サブタイトル 2"/>
          <p:cNvSpPr>
            <a:spLocks noGrp="1"/>
          </p:cNvSpPr>
          <p:nvPr>
            <p:ph type="subTitle" idx="1"/>
          </p:nvPr>
        </p:nvSpPr>
        <p:spPr>
          <a:xfrm>
            <a:off x="381000" y="3602038"/>
            <a:ext cx="9144000" cy="1008000"/>
          </a:xfrm>
        </p:spPr>
        <p:style>
          <a:lnRef idx="2">
            <a:schemeClr val="dk1"/>
          </a:lnRef>
          <a:fillRef idx="1">
            <a:schemeClr val="lt1"/>
          </a:fillRef>
          <a:effectRef idx="0">
            <a:schemeClr val="dk1"/>
          </a:effectRef>
          <a:fontRef idx="minor">
            <a:schemeClr val="dk1"/>
          </a:fontRef>
        </p:style>
        <p:txBody>
          <a:bodyPr anchor="ctr" anchorCtr="1"/>
          <a:lstStyle/>
          <a:p>
            <a:r>
              <a:rPr kumimoji="1" lang="ja-JP" altLang="en-US" dirty="0">
                <a:latin typeface="メイリオ" panose="020B0604030504040204" pitchFamily="50" charset="-128"/>
                <a:ea typeface="メイリオ" panose="020B0604030504040204" pitchFamily="50" charset="-128"/>
              </a:rPr>
              <a:t>事業者名：○○○</a:t>
            </a:r>
          </a:p>
        </p:txBody>
      </p:sp>
      <p:sp>
        <p:nvSpPr>
          <p:cNvPr id="4" name="サブタイトル 2"/>
          <p:cNvSpPr txBox="1">
            <a:spLocks/>
          </p:cNvSpPr>
          <p:nvPr/>
        </p:nvSpPr>
        <p:spPr>
          <a:xfrm>
            <a:off x="381000" y="4710545"/>
            <a:ext cx="9317200" cy="1988978"/>
          </a:xfrm>
          <a:prstGeom prst="rect">
            <a:avLst/>
          </a:prstGeom>
          <a:solidFill>
            <a:schemeClr val="accent4">
              <a:lumMod val="40000"/>
              <a:lumOff val="60000"/>
            </a:schemeClr>
          </a:solidFill>
        </p:spPr>
        <p:txBody>
          <a:bodyPr vert="horz" lIns="91440" tIns="45720" rIns="91440" bIns="45720" rtlCol="0" anchor="ctr" anchorCtr="1">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2000"/>
              </a:lnSpc>
            </a:pPr>
            <a:r>
              <a:rPr lang="en-US" altLang="ja-JP" sz="1800" dirty="0">
                <a:latin typeface="BIZ UDPゴシック" panose="020B0400000000000000" pitchFamily="50" charset="-128"/>
                <a:ea typeface="BIZ UDPゴシック" panose="020B0400000000000000" pitchFamily="50" charset="-128"/>
              </a:rPr>
              <a:t>【</a:t>
            </a:r>
            <a:r>
              <a:rPr lang="ja-JP" altLang="en-US" sz="1800" dirty="0">
                <a:latin typeface="BIZ UDPゴシック" panose="020B0400000000000000" pitchFamily="50" charset="-128"/>
                <a:ea typeface="BIZ UDPゴシック" panose="020B0400000000000000" pitchFamily="50" charset="-128"/>
              </a:rPr>
              <a:t>記載上の注意</a:t>
            </a:r>
            <a:r>
              <a:rPr lang="en-US" altLang="ja-JP" sz="18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1400" dirty="0">
                <a:latin typeface="BIZ UDPゴシック" panose="020B0400000000000000" pitchFamily="50" charset="-128"/>
                <a:ea typeface="BIZ UDPゴシック" panose="020B0400000000000000" pitchFamily="50" charset="-128"/>
                <a:cs typeface="Arial" panose="020B0604020202020204" pitchFamily="34" charset="0"/>
              </a:rPr>
              <a:t>本注意書きは提出時に削除してください。</a:t>
            </a:r>
          </a:p>
          <a:p>
            <a:pPr algn="l">
              <a:lnSpc>
                <a:spcPts val="2000"/>
              </a:lnSpc>
            </a:pPr>
            <a:r>
              <a:rPr lang="ja-JP" altLang="en-US" sz="1600" dirty="0">
                <a:latin typeface="BIZ UDPゴシック" panose="020B0400000000000000" pitchFamily="50" charset="-128"/>
                <a:ea typeface="BIZ UDPゴシック" panose="020B0400000000000000" pitchFamily="50" charset="-128"/>
              </a:rPr>
              <a:t>・提出された</a:t>
            </a:r>
            <a:r>
              <a:rPr lang="en-US" altLang="ja-JP" sz="1600" dirty="0">
                <a:latin typeface="BIZ UDPゴシック" panose="020B0400000000000000" pitchFamily="50" charset="-128"/>
                <a:ea typeface="BIZ UDPゴシック" panose="020B0400000000000000" pitchFamily="50" charset="-128"/>
              </a:rPr>
              <a:t>PR</a:t>
            </a:r>
            <a:r>
              <a:rPr lang="ja-JP" altLang="en-US" sz="1600" dirty="0">
                <a:latin typeface="BIZ UDPゴシック" panose="020B0400000000000000" pitchFamily="50" charset="-128"/>
                <a:ea typeface="BIZ UDPゴシック" panose="020B0400000000000000" pitchFamily="50" charset="-128"/>
              </a:rPr>
              <a:t>資料をもとに、審査を行います。</a:t>
            </a:r>
            <a:endParaRPr lang="en-US" altLang="ja-JP" sz="1600" dirty="0">
              <a:latin typeface="BIZ UDPゴシック" panose="020B0400000000000000" pitchFamily="50" charset="-128"/>
              <a:ea typeface="BIZ UDPゴシック" panose="020B0400000000000000" pitchFamily="50" charset="-128"/>
            </a:endParaRPr>
          </a:p>
          <a:p>
            <a:pPr algn="l">
              <a:lnSpc>
                <a:spcPts val="2000"/>
              </a:lnSpc>
            </a:pPr>
            <a:r>
              <a:rPr lang="ja-JP" altLang="en-US" sz="1600" dirty="0">
                <a:latin typeface="BIZ UDPゴシック" panose="020B0400000000000000" pitchFamily="50" charset="-128"/>
                <a:ea typeface="BIZ UDPゴシック" panose="020B0400000000000000" pitchFamily="50" charset="-128"/>
              </a:rPr>
              <a:t>・この</a:t>
            </a:r>
            <a:r>
              <a:rPr lang="en-US" altLang="ja-JP" sz="1600" dirty="0">
                <a:latin typeface="BIZ UDPゴシック" panose="020B0400000000000000" pitchFamily="50" charset="-128"/>
                <a:ea typeface="BIZ UDPゴシック" panose="020B0400000000000000" pitchFamily="50" charset="-128"/>
              </a:rPr>
              <a:t>PR</a:t>
            </a:r>
            <a:r>
              <a:rPr lang="ja-JP" altLang="en-US" sz="1600" dirty="0">
                <a:latin typeface="BIZ UDPゴシック" panose="020B0400000000000000" pitchFamily="50" charset="-128"/>
                <a:ea typeface="BIZ UDPゴシック" panose="020B0400000000000000" pitchFamily="50" charset="-128"/>
              </a:rPr>
              <a:t>資料（作成例）は</a:t>
            </a:r>
            <a:r>
              <a:rPr lang="en-US" altLang="ja-JP" sz="1600" dirty="0">
                <a:latin typeface="BIZ UDPゴシック" panose="020B0400000000000000" pitchFamily="50" charset="-128"/>
                <a:ea typeface="BIZ UDPゴシック" panose="020B0400000000000000" pitchFamily="50" charset="-128"/>
              </a:rPr>
              <a:t>1</a:t>
            </a:r>
            <a:r>
              <a:rPr lang="ja-JP" altLang="en-US" sz="1600" dirty="0">
                <a:latin typeface="BIZ UDPゴシック" panose="020B0400000000000000" pitchFamily="50" charset="-128"/>
                <a:ea typeface="BIZ UDPゴシック" panose="020B0400000000000000" pitchFamily="50" charset="-128"/>
              </a:rPr>
              <a:t>３ページありますが、これは必要なページ数を示したものではありません。なお、ページ数は、</a:t>
            </a:r>
            <a:r>
              <a:rPr lang="en-US" altLang="ja-JP" sz="1600" dirty="0">
                <a:latin typeface="BIZ UDPゴシック" panose="020B0400000000000000" pitchFamily="50" charset="-128"/>
                <a:ea typeface="BIZ UDPゴシック" panose="020B0400000000000000" pitchFamily="50" charset="-128"/>
              </a:rPr>
              <a:t>10</a:t>
            </a:r>
            <a:r>
              <a:rPr lang="ja-JP" altLang="en-US" sz="1600" dirty="0">
                <a:latin typeface="BIZ UDPゴシック" panose="020B0400000000000000" pitchFamily="50" charset="-128"/>
                <a:ea typeface="BIZ UDPゴシック" panose="020B0400000000000000" pitchFamily="50" charset="-128"/>
              </a:rPr>
              <a:t>ページ程度にまとめることを推奨し、最大で</a:t>
            </a:r>
            <a:r>
              <a:rPr lang="en-US" altLang="ja-JP" sz="1600" dirty="0">
                <a:latin typeface="BIZ UDPゴシック" panose="020B0400000000000000" pitchFamily="50" charset="-128"/>
                <a:ea typeface="BIZ UDPゴシック" panose="020B0400000000000000" pitchFamily="50" charset="-128"/>
              </a:rPr>
              <a:t>20</a:t>
            </a:r>
            <a:r>
              <a:rPr lang="ja-JP" altLang="en-US" sz="1600" dirty="0">
                <a:latin typeface="BIZ UDPゴシック" panose="020B0400000000000000" pitchFamily="50" charset="-128"/>
                <a:ea typeface="BIZ UDPゴシック" panose="020B0400000000000000" pitchFamily="50" charset="-128"/>
              </a:rPr>
              <a:t>ページまでとします。</a:t>
            </a:r>
            <a:endParaRPr lang="en-US" altLang="ja-JP" sz="1600" dirty="0">
              <a:latin typeface="BIZ UDPゴシック" panose="020B0400000000000000" pitchFamily="50" charset="-128"/>
              <a:ea typeface="BIZ UDPゴシック" panose="020B0400000000000000" pitchFamily="50" charset="-128"/>
            </a:endParaRPr>
          </a:p>
          <a:p>
            <a:pPr algn="l">
              <a:lnSpc>
                <a:spcPts val="2000"/>
              </a:lnSpc>
            </a:pPr>
            <a:r>
              <a:rPr lang="ja-JP" altLang="en-US" sz="1600" dirty="0">
                <a:latin typeface="BIZ UDPゴシック" panose="020B0400000000000000" pitchFamily="50" charset="-128"/>
                <a:ea typeface="BIZ UDPゴシック" panose="020B0400000000000000" pitchFamily="50" charset="-128"/>
              </a:rPr>
              <a:t>・申請内容や自社の</a:t>
            </a:r>
            <a:r>
              <a:rPr lang="en-US" altLang="ja-JP" sz="1600" dirty="0">
                <a:latin typeface="BIZ UDPゴシック" panose="020B0400000000000000" pitchFamily="50" charset="-128"/>
                <a:ea typeface="BIZ UDPゴシック" panose="020B0400000000000000" pitchFamily="50" charset="-128"/>
              </a:rPr>
              <a:t>DX</a:t>
            </a:r>
            <a:r>
              <a:rPr lang="ja-JP" altLang="en-US" sz="1600" dirty="0">
                <a:latin typeface="BIZ UDPゴシック" panose="020B0400000000000000" pitchFamily="50" charset="-128"/>
                <a:ea typeface="BIZ UDPゴシック" panose="020B0400000000000000" pitchFamily="50" charset="-128"/>
              </a:rPr>
              <a:t>推進の取組内容が理解しやすいように、イラスト・絵・写真等を使用して構いません。</a:t>
            </a:r>
            <a:endParaRPr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05729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5EA42-74EA-0C46-0141-64A605FEFFE2}"/>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0A0470A8-DCC3-7ED2-03D9-3320050DAADA}"/>
              </a:ext>
            </a:extLst>
          </p:cNvPr>
          <p:cNvSpPr>
            <a:spLocks noGrp="1"/>
          </p:cNvSpPr>
          <p:nvPr>
            <p:ph type="title"/>
          </p:nvPr>
        </p:nvSpPr>
        <p:spPr>
          <a:xfrm>
            <a:off x="287874" y="221002"/>
            <a:ext cx="10515600" cy="609398"/>
          </a:xfrm>
        </p:spPr>
        <p:txBody>
          <a:bodyPr vert="horz"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２．補助事業の取組</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5D2A5022-413F-56D8-8519-4409602E8C5B}"/>
              </a:ext>
            </a:extLst>
          </p:cNvPr>
          <p:cNvSpPr txBox="1"/>
          <p:nvPr/>
        </p:nvSpPr>
        <p:spPr>
          <a:xfrm>
            <a:off x="287874" y="1114496"/>
            <a:ext cx="6320744" cy="369332"/>
          </a:xfrm>
          <a:prstGeom prst="rect">
            <a:avLst/>
          </a:prstGeom>
          <a:noFill/>
        </p:spPr>
        <p:txBody>
          <a:bodyPr vert="horz" wrap="square" lIns="72000" tIns="0" rIns="72000" bIns="0" rtlCol="0" anchor="ctr" anchorCtr="0">
            <a:spAutoFit/>
          </a:bodyPr>
          <a:lstStyle/>
          <a:p>
            <a:r>
              <a:rPr lang="ja-JP" altLang="en-US" sz="2400" dirty="0">
                <a:latin typeface="メイリオ" panose="020B0604030504040204" pitchFamily="50" charset="-128"/>
                <a:ea typeface="メイリオ" panose="020B0604030504040204" pitchFamily="50" charset="-128"/>
              </a:rPr>
              <a:t>（３）補助事業の実施スケジュール</a:t>
            </a:r>
          </a:p>
        </p:txBody>
      </p:sp>
      <p:sp>
        <p:nvSpPr>
          <p:cNvPr id="2" name="テキスト ボックス 1">
            <a:extLst>
              <a:ext uri="{FF2B5EF4-FFF2-40B4-BE49-F238E27FC236}">
                <a16:creationId xmlns:a16="http://schemas.microsoft.com/office/drawing/2014/main" id="{5D585154-5322-0267-2D76-024190C18BFE}"/>
              </a:ext>
            </a:extLst>
          </p:cNvPr>
          <p:cNvSpPr txBox="1"/>
          <p:nvPr/>
        </p:nvSpPr>
        <p:spPr>
          <a:xfrm>
            <a:off x="410520" y="2085431"/>
            <a:ext cx="9084960" cy="3323987"/>
          </a:xfrm>
          <a:prstGeom prst="rect">
            <a:avLst/>
          </a:prstGeom>
          <a:noFill/>
        </p:spPr>
        <p:txBody>
          <a:bodyPr vert="horz" wrap="square" lIns="72000" tIns="0" rIns="72000" bIns="0" rtlCol="0">
            <a:spAutoFit/>
          </a:bodyPr>
          <a:lstStyle/>
          <a:p>
            <a:r>
              <a:rPr lang="ja-JP" altLang="en-US" dirty="0">
                <a:latin typeface="+mn-ea"/>
              </a:rPr>
              <a:t>本事業の実施スケジュールは下記のとおり想定している。</a:t>
            </a:r>
          </a:p>
          <a:p>
            <a:r>
              <a:rPr lang="ja-JP" altLang="en-US" dirty="0">
                <a:latin typeface="+mn-ea"/>
              </a:rPr>
              <a:t>　令和８年○月　□□□□□□□□を開始</a:t>
            </a:r>
          </a:p>
          <a:p>
            <a:r>
              <a:rPr lang="ja-JP" altLang="en-US" dirty="0">
                <a:latin typeface="+mn-ea"/>
              </a:rPr>
              <a:t>　　　　　○月　□□□□□□□□</a:t>
            </a:r>
          </a:p>
          <a:p>
            <a:r>
              <a:rPr lang="ja-JP" altLang="en-US" dirty="0">
                <a:latin typeface="+mn-ea"/>
              </a:rPr>
              <a:t>　　　　　○月　□□□□□□□□</a:t>
            </a:r>
          </a:p>
          <a:p>
            <a:r>
              <a:rPr lang="ja-JP" altLang="en-US" dirty="0">
                <a:latin typeface="+mn-ea"/>
              </a:rPr>
              <a:t>　　　　　○月　□□□□□□□□</a:t>
            </a:r>
          </a:p>
          <a:p>
            <a:r>
              <a:rPr lang="ja-JP" altLang="en-US" dirty="0">
                <a:latin typeface="+mn-ea"/>
              </a:rPr>
              <a:t>　令和９年○月　成果報告とりまとめ</a:t>
            </a:r>
          </a:p>
          <a:p>
            <a:endParaRPr lang="en-US" altLang="ja-JP" dirty="0">
              <a:latin typeface="+mn-ea"/>
            </a:endParaRPr>
          </a:p>
          <a:p>
            <a:r>
              <a:rPr lang="ja-JP" altLang="en-US" dirty="0">
                <a:latin typeface="+mn-ea"/>
              </a:rPr>
              <a:t>（スケジュールの詳細）</a:t>
            </a:r>
          </a:p>
          <a:p>
            <a:r>
              <a:rPr lang="ja-JP" altLang="en-US" dirty="0">
                <a:latin typeface="+mn-ea"/>
              </a:rPr>
              <a:t>①令和８年○月には、事業を確実に実施するため、納入元となる○○とプロジェクトチームを組成し、～～～</a:t>
            </a:r>
          </a:p>
          <a:p>
            <a:r>
              <a:rPr lang="ja-JP" altLang="en-US" dirty="0">
                <a:latin typeface="+mn-ea"/>
              </a:rPr>
              <a:t>②また、令和８年○月を目途に、早急に社内で活用可能となるよう～～～～～</a:t>
            </a:r>
          </a:p>
          <a:p>
            <a:r>
              <a:rPr lang="ja-JP" altLang="en-US" dirty="0">
                <a:latin typeface="+mn-ea"/>
              </a:rPr>
              <a:t>③さらに、継続的な活用に向けて、令和８年○月から令和９年○月にかけて～～～～～</a:t>
            </a:r>
            <a:endParaRPr lang="en-US" altLang="ja-JP" dirty="0">
              <a:latin typeface="+mn-ea"/>
            </a:endParaRPr>
          </a:p>
        </p:txBody>
      </p:sp>
      <p:sp>
        <p:nvSpPr>
          <p:cNvPr id="5" name="テキスト ボックス 4">
            <a:extLst>
              <a:ext uri="{FF2B5EF4-FFF2-40B4-BE49-F238E27FC236}">
                <a16:creationId xmlns:a16="http://schemas.microsoft.com/office/drawing/2014/main" id="{6BC10579-2D9C-C885-363D-4B8FFE07EE84}"/>
              </a:ext>
            </a:extLst>
          </p:cNvPr>
          <p:cNvSpPr txBox="1"/>
          <p:nvPr/>
        </p:nvSpPr>
        <p:spPr>
          <a:xfrm>
            <a:off x="982881" y="1605460"/>
            <a:ext cx="7676210" cy="246221"/>
          </a:xfrm>
          <a:prstGeom prst="rect">
            <a:avLst/>
          </a:prstGeom>
          <a:noFill/>
        </p:spPr>
        <p:txBody>
          <a:bodyPr vert="horz" wrap="square" lIns="72000" tIns="0" rIns="72000" bIns="0" rtlCol="0">
            <a:spAutoFit/>
          </a:bodyPr>
          <a:lstStyle/>
          <a:p>
            <a:r>
              <a:rPr lang="en-US" altLang="ja-JP" sz="1600" dirty="0">
                <a:latin typeface="+mn-ea"/>
              </a:rPr>
              <a:t>※</a:t>
            </a:r>
            <a:r>
              <a:rPr lang="ja-JP" altLang="en-US" sz="1600" dirty="0">
                <a:latin typeface="+mn-ea"/>
              </a:rPr>
              <a:t>補助事業の実施スケジュールについて詳細に記載してください。</a:t>
            </a:r>
          </a:p>
        </p:txBody>
      </p:sp>
    </p:spTree>
    <p:extLst>
      <p:ext uri="{BB962C8B-B14F-4D97-AF65-F5344CB8AC3E}">
        <p14:creationId xmlns:p14="http://schemas.microsoft.com/office/powerpoint/2010/main" val="95015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1AF71-4985-7F40-8059-716879DEDEC7}"/>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45195DD6-4E5C-0B0C-43CB-D1680B580084}"/>
              </a:ext>
            </a:extLst>
          </p:cNvPr>
          <p:cNvSpPr>
            <a:spLocks noGrp="1"/>
          </p:cNvSpPr>
          <p:nvPr>
            <p:ph type="title"/>
          </p:nvPr>
        </p:nvSpPr>
        <p:spPr>
          <a:xfrm>
            <a:off x="287874" y="221002"/>
            <a:ext cx="10515600" cy="609398"/>
          </a:xfrm>
        </p:spPr>
        <p:txBody>
          <a:bodyPr vert="horz"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２．補助事業の取組</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4CEC1B40-6DE4-AB1C-A9EF-7FD78E78103A}"/>
              </a:ext>
            </a:extLst>
          </p:cNvPr>
          <p:cNvSpPr txBox="1"/>
          <p:nvPr/>
        </p:nvSpPr>
        <p:spPr>
          <a:xfrm>
            <a:off x="287874" y="1114496"/>
            <a:ext cx="6320744" cy="369332"/>
          </a:xfrm>
          <a:prstGeom prst="rect">
            <a:avLst/>
          </a:prstGeom>
          <a:noFill/>
        </p:spPr>
        <p:txBody>
          <a:bodyPr vert="horz" wrap="square" lIns="72000" tIns="0" rIns="72000" bIns="0" rtlCol="0" anchor="ctr" anchorCtr="0">
            <a:spAutoFit/>
          </a:bodyPr>
          <a:lstStyle/>
          <a:p>
            <a:r>
              <a:rPr lang="ja-JP" altLang="en-US" sz="2400" dirty="0">
                <a:latin typeface="メイリオ" panose="020B0604030504040204" pitchFamily="50" charset="-128"/>
                <a:ea typeface="メイリオ" panose="020B0604030504040204" pitchFamily="50" charset="-128"/>
              </a:rPr>
              <a:t>（４）補助事業の推進体制</a:t>
            </a:r>
          </a:p>
        </p:txBody>
      </p:sp>
      <p:sp>
        <p:nvSpPr>
          <p:cNvPr id="5" name="テキスト ボックス 4">
            <a:extLst>
              <a:ext uri="{FF2B5EF4-FFF2-40B4-BE49-F238E27FC236}">
                <a16:creationId xmlns:a16="http://schemas.microsoft.com/office/drawing/2014/main" id="{D8010960-CCB9-8D9C-9A50-794ABBEF54C1}"/>
              </a:ext>
            </a:extLst>
          </p:cNvPr>
          <p:cNvSpPr txBox="1"/>
          <p:nvPr/>
        </p:nvSpPr>
        <p:spPr>
          <a:xfrm>
            <a:off x="982881" y="1605460"/>
            <a:ext cx="7676210" cy="984885"/>
          </a:xfrm>
          <a:prstGeom prst="rect">
            <a:avLst/>
          </a:prstGeom>
          <a:noFill/>
        </p:spPr>
        <p:txBody>
          <a:bodyPr vert="horz" wrap="square" lIns="72000" tIns="0" rIns="72000" bIns="0" rtlCol="0">
            <a:spAutoFit/>
          </a:bodyPr>
          <a:lstStyle/>
          <a:p>
            <a:r>
              <a:rPr lang="en-US" altLang="ja-JP" sz="1600" dirty="0">
                <a:latin typeface="+mn-ea"/>
              </a:rPr>
              <a:t>※DX</a:t>
            </a:r>
            <a:r>
              <a:rPr lang="ja-JP" altLang="en-US" sz="1600" dirty="0">
                <a:latin typeface="+mn-ea"/>
              </a:rPr>
              <a:t>を進めるために、社内において整備した体制について記載してください。</a:t>
            </a:r>
            <a:br>
              <a:rPr lang="ja-JP" altLang="en-US" sz="1600" dirty="0">
                <a:latin typeface="+mn-ea"/>
              </a:rPr>
            </a:br>
            <a:r>
              <a:rPr lang="ja-JP" altLang="en-US" sz="1600" dirty="0">
                <a:latin typeface="+mn-ea"/>
              </a:rPr>
              <a:t>（外部機関等との連携があれば、そちらもあわせて記載してください。）</a:t>
            </a:r>
          </a:p>
          <a:p>
            <a:r>
              <a:rPr lang="en-US" altLang="ja-JP" sz="1600" dirty="0">
                <a:latin typeface="+mn-ea"/>
              </a:rPr>
              <a:t>※DX</a:t>
            </a:r>
            <a:r>
              <a:rPr lang="ja-JP" altLang="en-US" sz="1600" dirty="0">
                <a:latin typeface="+mn-ea"/>
              </a:rPr>
              <a:t>を推進、継続していくために欠かせない人材の育成、確保についても記載してください。</a:t>
            </a:r>
          </a:p>
        </p:txBody>
      </p:sp>
      <p:sp>
        <p:nvSpPr>
          <p:cNvPr id="9" name="正方形/長方形 8">
            <a:extLst>
              <a:ext uri="{FF2B5EF4-FFF2-40B4-BE49-F238E27FC236}">
                <a16:creationId xmlns:a16="http://schemas.microsoft.com/office/drawing/2014/main" id="{0E7814B8-0E8B-F870-3E5E-4FE6B69F4ADB}"/>
              </a:ext>
            </a:extLst>
          </p:cNvPr>
          <p:cNvSpPr/>
          <p:nvPr/>
        </p:nvSpPr>
        <p:spPr>
          <a:xfrm>
            <a:off x="581891" y="2756444"/>
            <a:ext cx="1939636" cy="98488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代表取締役</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○○氏</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（統括責任者）</a:t>
            </a:r>
          </a:p>
        </p:txBody>
      </p:sp>
      <p:cxnSp>
        <p:nvCxnSpPr>
          <p:cNvPr id="11" name="直線コネクタ 10">
            <a:extLst>
              <a:ext uri="{FF2B5EF4-FFF2-40B4-BE49-F238E27FC236}">
                <a16:creationId xmlns:a16="http://schemas.microsoft.com/office/drawing/2014/main" id="{FD047F04-58CB-24C1-B96B-2D33401A0225}"/>
              </a:ext>
            </a:extLst>
          </p:cNvPr>
          <p:cNvCxnSpPr>
            <a:stCxn id="9" idx="2"/>
          </p:cNvCxnSpPr>
          <p:nvPr/>
        </p:nvCxnSpPr>
        <p:spPr>
          <a:xfrm>
            <a:off x="1551709" y="3741329"/>
            <a:ext cx="13855" cy="913794"/>
          </a:xfrm>
          <a:prstGeom prst="line">
            <a:avLst/>
          </a:prstGeom>
        </p:spPr>
        <p:style>
          <a:lnRef idx="1">
            <a:schemeClr val="dk1"/>
          </a:lnRef>
          <a:fillRef idx="0">
            <a:schemeClr val="dk1"/>
          </a:fillRef>
          <a:effectRef idx="0">
            <a:schemeClr val="dk1"/>
          </a:effectRef>
          <a:fontRef idx="minor">
            <a:schemeClr val="tx1"/>
          </a:fontRef>
        </p:style>
      </p:cxnSp>
      <p:sp>
        <p:nvSpPr>
          <p:cNvPr id="12" name="正方形/長方形 11">
            <a:extLst>
              <a:ext uri="{FF2B5EF4-FFF2-40B4-BE49-F238E27FC236}">
                <a16:creationId xmlns:a16="http://schemas.microsoft.com/office/drawing/2014/main" id="{BDD7C4E4-6457-257D-512B-E2AA3A897C6F}"/>
              </a:ext>
            </a:extLst>
          </p:cNvPr>
          <p:cNvSpPr/>
          <p:nvPr/>
        </p:nvSpPr>
        <p:spPr>
          <a:xfrm>
            <a:off x="595746" y="4579984"/>
            <a:ext cx="1939636" cy="136361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○○部</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○○氏</a:t>
            </a:r>
            <a:br>
              <a:rPr kumimoji="1" lang="en-US" altLang="ja-JP" dirty="0">
                <a:solidFill>
                  <a:schemeClr val="tx1"/>
                </a:solidFill>
                <a:latin typeface="BIZ UDPゴシック" panose="020B0400000000000000" pitchFamily="50" charset="-128"/>
                <a:ea typeface="BIZ UDPゴシック" panose="020B0400000000000000" pitchFamily="50" charset="-128"/>
              </a:rPr>
            </a:br>
            <a:r>
              <a:rPr kumimoji="1" lang="ja-JP" altLang="en-US" dirty="0">
                <a:solidFill>
                  <a:schemeClr val="tx1"/>
                </a:solidFill>
                <a:latin typeface="BIZ UDPゴシック" panose="020B0400000000000000" pitchFamily="50" charset="-128"/>
                <a:ea typeface="BIZ UDPゴシック" panose="020B0400000000000000" pitchFamily="50" charset="-128"/>
              </a:rPr>
              <a:t>（プロジェクト</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リーダー）</a:t>
            </a:r>
          </a:p>
        </p:txBody>
      </p:sp>
      <p:cxnSp>
        <p:nvCxnSpPr>
          <p:cNvPr id="13" name="直線コネクタ 12">
            <a:extLst>
              <a:ext uri="{FF2B5EF4-FFF2-40B4-BE49-F238E27FC236}">
                <a16:creationId xmlns:a16="http://schemas.microsoft.com/office/drawing/2014/main" id="{CF811CCE-EEC6-C492-0733-19E1E8674943}"/>
              </a:ext>
            </a:extLst>
          </p:cNvPr>
          <p:cNvCxnSpPr>
            <a:cxnSpLocks/>
          </p:cNvCxnSpPr>
          <p:nvPr/>
        </p:nvCxnSpPr>
        <p:spPr>
          <a:xfrm>
            <a:off x="3699164" y="3185292"/>
            <a:ext cx="0" cy="2076498"/>
          </a:xfrm>
          <a:prstGeom prst="line">
            <a:avLst/>
          </a:prstGeom>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AE8FA485-28D9-D0CE-C207-DE86905716C4}"/>
              </a:ext>
            </a:extLst>
          </p:cNvPr>
          <p:cNvCxnSpPr>
            <a:cxnSpLocks/>
            <a:stCxn id="12" idx="3"/>
          </p:cNvCxnSpPr>
          <p:nvPr/>
        </p:nvCxnSpPr>
        <p:spPr>
          <a:xfrm>
            <a:off x="2535382" y="5261790"/>
            <a:ext cx="1648691" cy="0"/>
          </a:xfrm>
          <a:prstGeom prst="line">
            <a:avLst/>
          </a:prstGeom>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977C3EFD-5F18-66E2-40B2-A92437993154}"/>
              </a:ext>
            </a:extLst>
          </p:cNvPr>
          <p:cNvCxnSpPr/>
          <p:nvPr/>
        </p:nvCxnSpPr>
        <p:spPr>
          <a:xfrm>
            <a:off x="3699164" y="3185292"/>
            <a:ext cx="484909" cy="0"/>
          </a:xfrm>
          <a:prstGeom prst="line">
            <a:avLst/>
          </a:prstGeom>
        </p:spPr>
        <p:style>
          <a:lnRef idx="1">
            <a:schemeClr val="dk1"/>
          </a:lnRef>
          <a:fillRef idx="0">
            <a:schemeClr val="dk1"/>
          </a:fillRef>
          <a:effectRef idx="0">
            <a:schemeClr val="dk1"/>
          </a:effectRef>
          <a:fontRef idx="minor">
            <a:schemeClr val="tx1"/>
          </a:fontRef>
        </p:style>
      </p:cxnSp>
      <p:sp>
        <p:nvSpPr>
          <p:cNvPr id="20" name="正方形/長方形 19">
            <a:extLst>
              <a:ext uri="{FF2B5EF4-FFF2-40B4-BE49-F238E27FC236}">
                <a16:creationId xmlns:a16="http://schemas.microsoft.com/office/drawing/2014/main" id="{A5B0D50C-3DD0-F134-F8ED-6F3809A3D08B}"/>
              </a:ext>
            </a:extLst>
          </p:cNvPr>
          <p:cNvSpPr/>
          <p:nvPr/>
        </p:nvSpPr>
        <p:spPr>
          <a:xfrm>
            <a:off x="4184073" y="2726784"/>
            <a:ext cx="1939636" cy="98488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○○部門責任者</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○○氏</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p:txBody>
      </p:sp>
      <p:sp>
        <p:nvSpPr>
          <p:cNvPr id="21" name="正方形/長方形 20">
            <a:extLst>
              <a:ext uri="{FF2B5EF4-FFF2-40B4-BE49-F238E27FC236}">
                <a16:creationId xmlns:a16="http://schemas.microsoft.com/office/drawing/2014/main" id="{4AC80C70-8407-13DD-56FE-F4B0AA588D99}"/>
              </a:ext>
            </a:extLst>
          </p:cNvPr>
          <p:cNvSpPr/>
          <p:nvPr/>
        </p:nvSpPr>
        <p:spPr>
          <a:xfrm>
            <a:off x="4184073" y="4769347"/>
            <a:ext cx="1939636" cy="98488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○○部門責任者</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○○氏</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p:txBody>
      </p:sp>
      <p:cxnSp>
        <p:nvCxnSpPr>
          <p:cNvPr id="22" name="直線コネクタ 21">
            <a:extLst>
              <a:ext uri="{FF2B5EF4-FFF2-40B4-BE49-F238E27FC236}">
                <a16:creationId xmlns:a16="http://schemas.microsoft.com/office/drawing/2014/main" id="{6BD218A0-C47A-B2AA-3891-EE4377590962}"/>
              </a:ext>
            </a:extLst>
          </p:cNvPr>
          <p:cNvCxnSpPr/>
          <p:nvPr/>
        </p:nvCxnSpPr>
        <p:spPr>
          <a:xfrm>
            <a:off x="6123709" y="3192218"/>
            <a:ext cx="484909" cy="0"/>
          </a:xfrm>
          <a:prstGeom prst="line">
            <a:avLst/>
          </a:prstGeom>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CB195090-4C05-35E1-839F-8EA55A1DFAC1}"/>
              </a:ext>
            </a:extLst>
          </p:cNvPr>
          <p:cNvCxnSpPr>
            <a:cxnSpLocks/>
          </p:cNvCxnSpPr>
          <p:nvPr/>
        </p:nvCxnSpPr>
        <p:spPr>
          <a:xfrm>
            <a:off x="6123709" y="5261789"/>
            <a:ext cx="484909" cy="0"/>
          </a:xfrm>
          <a:prstGeom prst="line">
            <a:avLst/>
          </a:prstGeom>
        </p:spPr>
        <p:style>
          <a:lnRef idx="1">
            <a:schemeClr val="dk1"/>
          </a:lnRef>
          <a:fillRef idx="0">
            <a:schemeClr val="dk1"/>
          </a:fillRef>
          <a:effectRef idx="0">
            <a:schemeClr val="dk1"/>
          </a:effectRef>
          <a:fontRef idx="minor">
            <a:schemeClr val="tx1"/>
          </a:fontRef>
        </p:style>
      </p:cxnSp>
      <p:sp>
        <p:nvSpPr>
          <p:cNvPr id="25" name="正方形/長方形 24">
            <a:extLst>
              <a:ext uri="{FF2B5EF4-FFF2-40B4-BE49-F238E27FC236}">
                <a16:creationId xmlns:a16="http://schemas.microsoft.com/office/drawing/2014/main" id="{C730BD9E-FF99-870D-BF55-D914BD4EE4E0}"/>
              </a:ext>
            </a:extLst>
          </p:cNvPr>
          <p:cNvSpPr/>
          <p:nvPr/>
        </p:nvSpPr>
        <p:spPr>
          <a:xfrm>
            <a:off x="6608617" y="4797052"/>
            <a:ext cx="2050473" cy="98488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○○部門担当者</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○○氏</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（システム担当）</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A3BDA158-0714-0E54-31AB-00FB9CC1B817}"/>
              </a:ext>
            </a:extLst>
          </p:cNvPr>
          <p:cNvSpPr/>
          <p:nvPr/>
        </p:nvSpPr>
        <p:spPr>
          <a:xfrm>
            <a:off x="6608618" y="2726784"/>
            <a:ext cx="2050472" cy="98488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○○部門担当者</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○○氏</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（業務効率化担当）</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p:txBody>
      </p:sp>
      <p:sp>
        <p:nvSpPr>
          <p:cNvPr id="27" name="矢印: 上下 26">
            <a:extLst>
              <a:ext uri="{FF2B5EF4-FFF2-40B4-BE49-F238E27FC236}">
                <a16:creationId xmlns:a16="http://schemas.microsoft.com/office/drawing/2014/main" id="{D249E408-E469-5447-3F37-0AEB03898BD9}"/>
              </a:ext>
            </a:extLst>
          </p:cNvPr>
          <p:cNvSpPr/>
          <p:nvPr/>
        </p:nvSpPr>
        <p:spPr>
          <a:xfrm>
            <a:off x="7121235" y="3887217"/>
            <a:ext cx="1233053" cy="734287"/>
          </a:xfrm>
          <a:prstGeom prst="upDownArrow">
            <a:avLst>
              <a:gd name="adj1" fmla="val 50000"/>
              <a:gd name="adj2" fmla="val 21698"/>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ysClr val="windowText" lastClr="000000"/>
                </a:solidFill>
                <a:latin typeface="BIZ UDPゴシック" panose="020B0400000000000000" pitchFamily="50" charset="-128"/>
                <a:ea typeface="BIZ UDPゴシック" panose="020B0400000000000000" pitchFamily="50" charset="-128"/>
              </a:rPr>
              <a:t>連携</a:t>
            </a:r>
          </a:p>
        </p:txBody>
      </p:sp>
      <p:sp>
        <p:nvSpPr>
          <p:cNvPr id="28" name="正方形/長方形 27">
            <a:extLst>
              <a:ext uri="{FF2B5EF4-FFF2-40B4-BE49-F238E27FC236}">
                <a16:creationId xmlns:a16="http://schemas.microsoft.com/office/drawing/2014/main" id="{C7836B7B-7A2F-0AF8-191B-DD01097076E9}"/>
              </a:ext>
            </a:extLst>
          </p:cNvPr>
          <p:cNvSpPr/>
          <p:nvPr/>
        </p:nvSpPr>
        <p:spPr>
          <a:xfrm>
            <a:off x="6608617" y="5957485"/>
            <a:ext cx="2050473" cy="73428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○○社</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（システム担当）</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2766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43A4C-B0CD-021F-94A3-386C38C41611}"/>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043E4571-0B43-100D-A68A-4FFDDB406D33}"/>
              </a:ext>
            </a:extLst>
          </p:cNvPr>
          <p:cNvSpPr>
            <a:spLocks noGrp="1"/>
          </p:cNvSpPr>
          <p:nvPr>
            <p:ph type="title"/>
          </p:nvPr>
        </p:nvSpPr>
        <p:spPr>
          <a:xfrm>
            <a:off x="287874" y="221002"/>
            <a:ext cx="10515600" cy="609398"/>
          </a:xfrm>
        </p:spPr>
        <p:txBody>
          <a:bodyPr vert="horz"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２．補助事業の取組</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D0FFCB8-5197-9C1C-D7EB-63A2C4CBD0AC}"/>
              </a:ext>
            </a:extLst>
          </p:cNvPr>
          <p:cNvSpPr txBox="1"/>
          <p:nvPr/>
        </p:nvSpPr>
        <p:spPr>
          <a:xfrm>
            <a:off x="287874" y="1114496"/>
            <a:ext cx="6320744" cy="369332"/>
          </a:xfrm>
          <a:prstGeom prst="rect">
            <a:avLst/>
          </a:prstGeom>
          <a:noFill/>
        </p:spPr>
        <p:txBody>
          <a:bodyPr vert="horz" wrap="square" lIns="72000" tIns="0" rIns="72000" bIns="0" rtlCol="0" anchor="ctr" anchorCtr="0">
            <a:spAutoFit/>
          </a:bodyPr>
          <a:lstStyle/>
          <a:p>
            <a:r>
              <a:rPr lang="ja-JP" altLang="en-US" sz="2400" dirty="0">
                <a:latin typeface="メイリオ" panose="020B0604030504040204" pitchFamily="50" charset="-128"/>
                <a:ea typeface="メイリオ" panose="020B0604030504040204" pitchFamily="50" charset="-128"/>
              </a:rPr>
              <a:t>（５）補助事業の効果と展望</a:t>
            </a:r>
          </a:p>
        </p:txBody>
      </p:sp>
      <p:sp>
        <p:nvSpPr>
          <p:cNvPr id="2" name="テキスト ボックス 1">
            <a:extLst>
              <a:ext uri="{FF2B5EF4-FFF2-40B4-BE49-F238E27FC236}">
                <a16:creationId xmlns:a16="http://schemas.microsoft.com/office/drawing/2014/main" id="{A5D39E16-7913-AAE0-9525-BCC0BEDE4368}"/>
              </a:ext>
            </a:extLst>
          </p:cNvPr>
          <p:cNvSpPr txBox="1"/>
          <p:nvPr/>
        </p:nvSpPr>
        <p:spPr>
          <a:xfrm>
            <a:off x="410520" y="2085431"/>
            <a:ext cx="9084960" cy="3877985"/>
          </a:xfrm>
          <a:prstGeom prst="rect">
            <a:avLst/>
          </a:prstGeom>
          <a:noFill/>
        </p:spPr>
        <p:txBody>
          <a:bodyPr vert="horz" wrap="square" lIns="72000" tIns="0" rIns="72000" bIns="0" rtlCol="0">
            <a:spAutoFit/>
          </a:bodyPr>
          <a:lstStyle/>
          <a:p>
            <a:r>
              <a:rPr lang="ja-JP" altLang="en-US" dirty="0">
                <a:latin typeface="+mn-ea"/>
              </a:rPr>
              <a:t>本事業の実施の結果、前述の課題のうち、○○の導入によって、直ちに以下の課題解消、目標達成を見込んでいる。</a:t>
            </a:r>
          </a:p>
          <a:p>
            <a:r>
              <a:rPr lang="ja-JP" altLang="en-US" dirty="0">
                <a:latin typeface="+mn-ea"/>
              </a:rPr>
              <a:t>①○○○について、～～～～</a:t>
            </a:r>
          </a:p>
          <a:p>
            <a:r>
              <a:rPr lang="ja-JP" altLang="en-US" dirty="0">
                <a:latin typeface="+mn-ea"/>
              </a:rPr>
              <a:t>②○○○について、～～～～</a:t>
            </a:r>
          </a:p>
          <a:p>
            <a:r>
              <a:rPr lang="ja-JP" altLang="en-US" dirty="0">
                <a:latin typeface="+mn-ea"/>
              </a:rPr>
              <a:t>③○○○について、～～～～</a:t>
            </a:r>
          </a:p>
          <a:p>
            <a:endParaRPr lang="en-US" altLang="ja-JP" dirty="0">
              <a:latin typeface="+mn-ea"/>
            </a:endParaRPr>
          </a:p>
          <a:p>
            <a:r>
              <a:rPr lang="ja-JP" altLang="en-US" dirty="0">
                <a:latin typeface="+mn-ea"/>
              </a:rPr>
              <a:t>また、中長期的に継続した取組により、当社の業務全体に対する効果が生じることで、今後○年程度で、以下のような効果が期待できる。</a:t>
            </a:r>
          </a:p>
          <a:p>
            <a:r>
              <a:rPr lang="ja-JP" altLang="en-US" dirty="0">
                <a:latin typeface="+mn-ea"/>
              </a:rPr>
              <a:t>○業務効率の向上について</a:t>
            </a:r>
          </a:p>
          <a:p>
            <a:r>
              <a:rPr lang="ja-JP" altLang="en-US" dirty="0">
                <a:latin typeface="+mn-ea"/>
              </a:rPr>
              <a:t>業務に従事する職員の対応時間が○○時間から○○％削減される。</a:t>
            </a:r>
          </a:p>
          <a:p>
            <a:r>
              <a:rPr lang="ja-JP" altLang="en-US" dirty="0">
                <a:latin typeface="+mn-ea"/>
              </a:rPr>
              <a:t>○○のビジネスモデルが確立することで、売上が○○増加する。</a:t>
            </a:r>
          </a:p>
          <a:p>
            <a:endParaRPr lang="en-US" altLang="ja-JP" dirty="0">
              <a:latin typeface="+mn-ea"/>
            </a:endParaRPr>
          </a:p>
          <a:p>
            <a:r>
              <a:rPr lang="ja-JP" altLang="en-US" dirty="0">
                <a:latin typeface="+mn-ea"/>
              </a:rPr>
              <a:t>事業後は、継続して○○の改善に取り組むとともに、○○の人材教育を行うなど、新たに○○に着手し、一層</a:t>
            </a:r>
            <a:r>
              <a:rPr lang="en-US" altLang="ja-JP" dirty="0">
                <a:latin typeface="+mn-ea"/>
              </a:rPr>
              <a:t>DX</a:t>
            </a:r>
            <a:r>
              <a:rPr lang="ja-JP" altLang="en-US" dirty="0">
                <a:latin typeface="+mn-ea"/>
              </a:rPr>
              <a:t>を推進する計画としている。</a:t>
            </a:r>
            <a:endParaRPr lang="en-US" altLang="ja-JP" dirty="0">
              <a:latin typeface="+mn-ea"/>
            </a:endParaRPr>
          </a:p>
        </p:txBody>
      </p:sp>
      <p:sp>
        <p:nvSpPr>
          <p:cNvPr id="5" name="テキスト ボックス 4">
            <a:extLst>
              <a:ext uri="{FF2B5EF4-FFF2-40B4-BE49-F238E27FC236}">
                <a16:creationId xmlns:a16="http://schemas.microsoft.com/office/drawing/2014/main" id="{A0C5204E-5837-5964-2FFD-11C2E3E704A9}"/>
              </a:ext>
            </a:extLst>
          </p:cNvPr>
          <p:cNvSpPr txBox="1"/>
          <p:nvPr/>
        </p:nvSpPr>
        <p:spPr>
          <a:xfrm>
            <a:off x="982881" y="1605460"/>
            <a:ext cx="7676210" cy="246221"/>
          </a:xfrm>
          <a:prstGeom prst="rect">
            <a:avLst/>
          </a:prstGeom>
          <a:noFill/>
        </p:spPr>
        <p:txBody>
          <a:bodyPr vert="horz" wrap="square" lIns="72000" tIns="0" rIns="72000" bIns="0" rtlCol="0">
            <a:spAutoFit/>
          </a:bodyPr>
          <a:lstStyle/>
          <a:p>
            <a:r>
              <a:rPr lang="en-US" altLang="ja-JP" sz="1600" dirty="0">
                <a:latin typeface="+mn-ea"/>
              </a:rPr>
              <a:t>※</a:t>
            </a:r>
            <a:r>
              <a:rPr lang="ja-JP" altLang="en-US" sz="1600" dirty="0">
                <a:latin typeface="+mn-ea"/>
              </a:rPr>
              <a:t>補助事業の実施による効果と事業後の展望について詳細に記載してください。</a:t>
            </a:r>
          </a:p>
        </p:txBody>
      </p:sp>
    </p:spTree>
    <p:extLst>
      <p:ext uri="{BB962C8B-B14F-4D97-AF65-F5344CB8AC3E}">
        <p14:creationId xmlns:p14="http://schemas.microsoft.com/office/powerpoint/2010/main" val="2478964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F4463-6F9A-9E5A-F659-167FD661B0C0}"/>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1C861E0B-ABF0-BBCD-821C-B1717A83239D}"/>
              </a:ext>
            </a:extLst>
          </p:cNvPr>
          <p:cNvSpPr>
            <a:spLocks noGrp="1"/>
          </p:cNvSpPr>
          <p:nvPr>
            <p:ph type="title"/>
          </p:nvPr>
        </p:nvSpPr>
        <p:spPr>
          <a:xfrm>
            <a:off x="287874" y="221002"/>
            <a:ext cx="9705212" cy="609398"/>
          </a:xfrm>
        </p:spPr>
        <p:txBody>
          <a:bodyPr vert="horz" wrap="square"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３．</a:t>
            </a:r>
            <a:r>
              <a:rPr lang="en-US" altLang="ja-JP" dirty="0">
                <a:latin typeface="BIZ UDPゴシック" panose="020B0400000000000000" pitchFamily="50" charset="-128"/>
                <a:ea typeface="BIZ UDPゴシック" panose="020B0400000000000000" pitchFamily="50" charset="-128"/>
              </a:rPr>
              <a:t>DX</a:t>
            </a:r>
            <a:r>
              <a:rPr lang="ja-JP" altLang="en-US" dirty="0">
                <a:latin typeface="BIZ UDPゴシック" panose="020B0400000000000000" pitchFamily="50" charset="-128"/>
                <a:ea typeface="BIZ UDPゴシック" panose="020B0400000000000000" pitchFamily="50" charset="-128"/>
              </a:rPr>
              <a:t>先行モデルとしての</a:t>
            </a:r>
            <a:r>
              <a:rPr lang="en-US" altLang="ja-JP" dirty="0">
                <a:latin typeface="BIZ UDPゴシック" panose="020B0400000000000000" pitchFamily="50" charset="-128"/>
                <a:ea typeface="BIZ UDPゴシック" panose="020B0400000000000000" pitchFamily="50" charset="-128"/>
              </a:rPr>
              <a:t>PR</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DAF7D31C-C926-99A9-9028-4E73DA15CEEE}"/>
              </a:ext>
            </a:extLst>
          </p:cNvPr>
          <p:cNvSpPr txBox="1"/>
          <p:nvPr/>
        </p:nvSpPr>
        <p:spPr>
          <a:xfrm>
            <a:off x="0" y="2413337"/>
            <a:ext cx="9688818" cy="2031325"/>
          </a:xfrm>
          <a:prstGeom prst="rect">
            <a:avLst/>
          </a:prstGeom>
          <a:noFill/>
        </p:spPr>
        <p:txBody>
          <a:bodyPr vert="horz" wrap="square" lIns="72000" tIns="0" rIns="72000" bIns="0" rtlCol="0" anchor="ctr" anchorCtr="0">
            <a:spAutoFit/>
          </a:bodyPr>
          <a:lstStyle/>
          <a:p>
            <a:r>
              <a:rPr lang="ja-JP" altLang="en-US" sz="2200" dirty="0">
                <a:latin typeface="メイリオ" panose="020B0604030504040204" pitchFamily="50" charset="-128"/>
                <a:ea typeface="メイリオ" panose="020B0604030504040204" pitchFamily="50" charset="-128"/>
              </a:rPr>
              <a:t>（例１）業界内や地域内と比較して、先進性・独自性のある取組・技術に</a:t>
            </a:r>
            <a:endParaRPr lang="en-US" altLang="ja-JP" sz="2200" dirty="0">
              <a:latin typeface="メイリオ" panose="020B0604030504040204" pitchFamily="50" charset="-128"/>
              <a:ea typeface="メイリオ" panose="020B0604030504040204" pitchFamily="50" charset="-128"/>
            </a:endParaRPr>
          </a:p>
          <a:p>
            <a:r>
              <a:rPr lang="ja-JP" altLang="en-US" sz="2200" dirty="0">
                <a:latin typeface="メイリオ" panose="020B0604030504040204" pitchFamily="50" charset="-128"/>
                <a:ea typeface="メイリオ" panose="020B0604030504040204" pitchFamily="50" charset="-128"/>
              </a:rPr>
              <a:t>　　　　ついて</a:t>
            </a:r>
            <a:endParaRPr lang="en-US" altLang="ja-JP" sz="2200" dirty="0">
              <a:latin typeface="メイリオ" panose="020B0604030504040204" pitchFamily="50" charset="-128"/>
              <a:ea typeface="メイリオ" panose="020B0604030504040204" pitchFamily="50" charset="-128"/>
            </a:endParaRPr>
          </a:p>
          <a:p>
            <a:r>
              <a:rPr lang="ja-JP" altLang="en-US" sz="2200" dirty="0">
                <a:latin typeface="メイリオ" panose="020B0604030504040204" pitchFamily="50" charset="-128"/>
                <a:ea typeface="メイリオ" panose="020B0604030504040204" pitchFamily="50" charset="-128"/>
              </a:rPr>
              <a:t>（例２）取組の継続や事業の発展・変化につながる点について</a:t>
            </a:r>
          </a:p>
          <a:p>
            <a:r>
              <a:rPr lang="ja-JP" altLang="en-US" sz="2200" dirty="0">
                <a:latin typeface="メイリオ" panose="020B0604030504040204" pitchFamily="50" charset="-128"/>
                <a:ea typeface="メイリオ" panose="020B0604030504040204" pitchFamily="50" charset="-128"/>
              </a:rPr>
              <a:t>（例３）他事業者の参考となる点について</a:t>
            </a:r>
          </a:p>
          <a:p>
            <a:r>
              <a:rPr lang="ja-JP" altLang="en-US" sz="2200" dirty="0">
                <a:latin typeface="メイリオ" panose="020B0604030504040204" pitchFamily="50" charset="-128"/>
                <a:ea typeface="メイリオ" panose="020B0604030504040204" pitchFamily="50" charset="-128"/>
              </a:rPr>
              <a:t>（例４）取引先や同業他社など、周囲への影響や期待される変化について</a:t>
            </a:r>
          </a:p>
          <a:p>
            <a:r>
              <a:rPr lang="ja-JP" altLang="en-US" sz="2200" dirty="0">
                <a:latin typeface="メイリオ" panose="020B0604030504040204" pitchFamily="50" charset="-128"/>
                <a:ea typeface="メイリオ" panose="020B0604030504040204" pitchFamily="50" charset="-128"/>
              </a:rPr>
              <a:t>（例５）その他アピールポイント</a:t>
            </a:r>
          </a:p>
        </p:txBody>
      </p:sp>
      <p:sp>
        <p:nvSpPr>
          <p:cNvPr id="5" name="テキスト ボックス 4">
            <a:extLst>
              <a:ext uri="{FF2B5EF4-FFF2-40B4-BE49-F238E27FC236}">
                <a16:creationId xmlns:a16="http://schemas.microsoft.com/office/drawing/2014/main" id="{A91ACCA0-19AE-2721-4C7D-EC3684D82325}"/>
              </a:ext>
            </a:extLst>
          </p:cNvPr>
          <p:cNvSpPr txBox="1"/>
          <p:nvPr/>
        </p:nvSpPr>
        <p:spPr>
          <a:xfrm>
            <a:off x="982881" y="954296"/>
            <a:ext cx="7676210" cy="984885"/>
          </a:xfrm>
          <a:prstGeom prst="rect">
            <a:avLst/>
          </a:prstGeom>
          <a:noFill/>
        </p:spPr>
        <p:txBody>
          <a:bodyPr vert="horz" wrap="square" lIns="72000" tIns="0" rIns="72000" bIns="0" rtlCol="0">
            <a:spAutoFit/>
          </a:bodyPr>
          <a:lstStyle/>
          <a:p>
            <a:r>
              <a:rPr lang="en-US" altLang="ja-JP" sz="1600" dirty="0">
                <a:latin typeface="+mn-ea"/>
              </a:rPr>
              <a:t>※</a:t>
            </a:r>
            <a:r>
              <a:rPr lang="ja-JP" altLang="en-US" sz="1600" dirty="0">
                <a:latin typeface="+mn-ea"/>
              </a:rPr>
              <a:t>本補助事業で取り組んだ内容は、地域における</a:t>
            </a:r>
            <a:r>
              <a:rPr lang="en-US" altLang="ja-JP" sz="1600" dirty="0">
                <a:latin typeface="+mn-ea"/>
              </a:rPr>
              <a:t>DX</a:t>
            </a:r>
            <a:r>
              <a:rPr lang="ja-JP" altLang="en-US" sz="1600" dirty="0">
                <a:latin typeface="+mn-ea"/>
              </a:rPr>
              <a:t>の先行事例として、西条市が実施する各種取組で発表等のご協力をいただくこととなります。</a:t>
            </a:r>
            <a:endParaRPr lang="en-US" altLang="ja-JP" sz="1600" dirty="0">
              <a:latin typeface="+mn-ea"/>
            </a:endParaRPr>
          </a:p>
          <a:p>
            <a:r>
              <a:rPr lang="en-US" altLang="ja-JP" sz="1600" dirty="0">
                <a:latin typeface="+mn-ea"/>
              </a:rPr>
              <a:t>※</a:t>
            </a:r>
            <a:r>
              <a:rPr lang="ja-JP" altLang="en-US" sz="1600" dirty="0">
                <a:latin typeface="+mn-ea"/>
              </a:rPr>
              <a:t>その点を踏まえ、以下の項目を例に、取組のアピールポイントについて、補助事業の特徴や発展性、周囲との相乗効果などを整理してください。</a:t>
            </a:r>
          </a:p>
        </p:txBody>
      </p:sp>
    </p:spTree>
    <p:extLst>
      <p:ext uri="{BB962C8B-B14F-4D97-AF65-F5344CB8AC3E}">
        <p14:creationId xmlns:p14="http://schemas.microsoft.com/office/powerpoint/2010/main" val="924318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EBD41-C459-80E5-1513-6DC91368D975}"/>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40F657BE-BB8C-5167-5A79-6D7BC92E123D}"/>
              </a:ext>
            </a:extLst>
          </p:cNvPr>
          <p:cNvSpPr>
            <a:spLocks noGrp="1"/>
          </p:cNvSpPr>
          <p:nvPr>
            <p:ph type="title"/>
          </p:nvPr>
        </p:nvSpPr>
        <p:spPr>
          <a:xfrm>
            <a:off x="287874" y="221002"/>
            <a:ext cx="9331987" cy="609398"/>
          </a:xfrm>
        </p:spPr>
        <p:txBody>
          <a:bodyPr vert="horz" wrap="square"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１．現状と課題</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45664902-F9F5-DDC2-8DA9-77114AE6A922}"/>
              </a:ext>
            </a:extLst>
          </p:cNvPr>
          <p:cNvSpPr txBox="1"/>
          <p:nvPr/>
        </p:nvSpPr>
        <p:spPr>
          <a:xfrm>
            <a:off x="287874" y="1114496"/>
            <a:ext cx="3411290" cy="369332"/>
          </a:xfrm>
          <a:prstGeom prst="rect">
            <a:avLst/>
          </a:prstGeom>
          <a:noFill/>
        </p:spPr>
        <p:txBody>
          <a:bodyPr vert="horz" wrap="square" lIns="72000" tIns="0" rIns="72000" bIns="0" rtlCol="0" anchor="ctr" anchorCtr="0">
            <a:spAutoFit/>
          </a:bodyPr>
          <a:lstStyle/>
          <a:p>
            <a:r>
              <a:rPr lang="ja-JP" altLang="en-US" sz="2400" dirty="0">
                <a:latin typeface="メイリオ" panose="020B0604030504040204" pitchFamily="50" charset="-128"/>
                <a:ea typeface="メイリオ" panose="020B0604030504040204" pitchFamily="50" charset="-128"/>
              </a:rPr>
              <a:t>（１）会社概要</a:t>
            </a:r>
            <a:endParaRPr lang="en-US" altLang="ja-JP" sz="24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7F562C8B-963C-08C2-68EE-5F18FF64AD29}"/>
              </a:ext>
            </a:extLst>
          </p:cNvPr>
          <p:cNvSpPr txBox="1"/>
          <p:nvPr/>
        </p:nvSpPr>
        <p:spPr>
          <a:xfrm>
            <a:off x="1043964" y="1483828"/>
            <a:ext cx="7587417" cy="246221"/>
          </a:xfrm>
          <a:prstGeom prst="rect">
            <a:avLst/>
          </a:prstGeom>
          <a:noFill/>
        </p:spPr>
        <p:txBody>
          <a:bodyPr vert="horz" wrap="square" lIns="72000" tIns="0" rIns="72000" bIns="0" rtlCol="0">
            <a:spAutoFit/>
          </a:bodyPr>
          <a:lstStyle/>
          <a:p>
            <a:r>
              <a:rPr lang="en-US" altLang="ja-JP" sz="1600" dirty="0">
                <a:latin typeface="+mn-ea"/>
              </a:rPr>
              <a:t>※</a:t>
            </a:r>
            <a:r>
              <a:rPr lang="ja-JP" altLang="en-US" sz="1600" dirty="0">
                <a:latin typeface="+mn-ea"/>
              </a:rPr>
              <a:t>自社の会社概要や事業内容について、記載してください</a:t>
            </a:r>
            <a:r>
              <a:rPr lang="ja-JP" altLang="en-US" sz="1400" dirty="0"/>
              <a:t>。</a:t>
            </a:r>
            <a:endParaRPr lang="en-US" altLang="ja-JP" sz="1400" dirty="0"/>
          </a:p>
        </p:txBody>
      </p:sp>
      <p:sp>
        <p:nvSpPr>
          <p:cNvPr id="2" name="テキスト ボックス 1">
            <a:extLst>
              <a:ext uri="{FF2B5EF4-FFF2-40B4-BE49-F238E27FC236}">
                <a16:creationId xmlns:a16="http://schemas.microsoft.com/office/drawing/2014/main" id="{C26900BD-E560-4D41-A0A6-B995B68FCCCA}"/>
              </a:ext>
            </a:extLst>
          </p:cNvPr>
          <p:cNvSpPr txBox="1"/>
          <p:nvPr/>
        </p:nvSpPr>
        <p:spPr>
          <a:xfrm>
            <a:off x="859615" y="1927075"/>
            <a:ext cx="8284386" cy="4062651"/>
          </a:xfrm>
          <a:prstGeom prst="rect">
            <a:avLst/>
          </a:prstGeom>
          <a:noFill/>
        </p:spPr>
        <p:txBody>
          <a:bodyPr vert="horz" wrap="square" lIns="72000" tIns="0" rIns="72000" bIns="0" rtlCol="0">
            <a:spAutoFit/>
          </a:bodyPr>
          <a:lstStyle/>
          <a:p>
            <a:r>
              <a:rPr lang="ja-JP" altLang="en-US" sz="1600" dirty="0">
                <a:latin typeface="+mn-ea"/>
              </a:rPr>
              <a:t>①所在地</a:t>
            </a:r>
            <a:endParaRPr lang="en-US" altLang="ja-JP" sz="1600" dirty="0">
              <a:latin typeface="+mn-ea"/>
            </a:endParaRPr>
          </a:p>
          <a:p>
            <a:r>
              <a:rPr lang="ja-JP" altLang="en-US" sz="1600" dirty="0">
                <a:latin typeface="+mn-ea"/>
              </a:rPr>
              <a:t>②業種</a:t>
            </a:r>
            <a:endParaRPr lang="en-US" altLang="ja-JP" sz="1600" dirty="0">
              <a:latin typeface="+mn-ea"/>
            </a:endParaRPr>
          </a:p>
          <a:p>
            <a:r>
              <a:rPr lang="ja-JP" altLang="en-US" sz="1600" dirty="0">
                <a:latin typeface="+mn-ea"/>
              </a:rPr>
              <a:t>③代表者</a:t>
            </a:r>
            <a:endParaRPr lang="en-US" altLang="ja-JP" sz="1600" dirty="0">
              <a:latin typeface="+mn-ea"/>
            </a:endParaRPr>
          </a:p>
          <a:p>
            <a:r>
              <a:rPr lang="ja-JP" altLang="en-US" sz="1600" dirty="0">
                <a:latin typeface="+mn-ea"/>
              </a:rPr>
              <a:t>④創業年</a:t>
            </a:r>
            <a:endParaRPr lang="en-US" altLang="ja-JP" sz="1600" dirty="0">
              <a:latin typeface="+mn-ea"/>
            </a:endParaRPr>
          </a:p>
          <a:p>
            <a:r>
              <a:rPr lang="ja-JP" altLang="en-US" sz="1600" dirty="0"/>
              <a:t>⑤資本金</a:t>
            </a:r>
            <a:endParaRPr lang="en-US" altLang="ja-JP" sz="1600" dirty="0"/>
          </a:p>
          <a:p>
            <a:r>
              <a:rPr lang="ja-JP" altLang="en-US" sz="1600" dirty="0"/>
              <a:t>⑥従業員数</a:t>
            </a:r>
            <a:endParaRPr lang="en-US" altLang="ja-JP" sz="1600" dirty="0"/>
          </a:p>
          <a:p>
            <a:r>
              <a:rPr lang="ja-JP" altLang="en-US" sz="1600" dirty="0"/>
              <a:t>⑦事業内容</a:t>
            </a:r>
            <a:endParaRPr lang="en-US" altLang="ja-JP" sz="1600" dirty="0"/>
          </a:p>
          <a:p>
            <a:r>
              <a:rPr lang="ja-JP" altLang="en-US" sz="1600" dirty="0"/>
              <a:t>　○○事業を中心に、地域で○○に取り組む○○な会社である。○○を経営理念とし、　これまで○○な事業活動を行ってきた。近年は、○○の傾向がある。</a:t>
            </a:r>
            <a:endParaRPr lang="en-US" altLang="ja-JP" sz="1600" dirty="0"/>
          </a:p>
          <a:p>
            <a:r>
              <a:rPr lang="ja-JP" altLang="en-US" sz="1600" dirty="0"/>
              <a:t>（ア）○○事業</a:t>
            </a:r>
            <a:endParaRPr lang="en-US" altLang="ja-JP" sz="1600" dirty="0"/>
          </a:p>
          <a:p>
            <a:r>
              <a:rPr lang="ja-JP" altLang="en-US" sz="1600" dirty="0"/>
              <a:t>　　　主に○○に使用する○○を製造している。強みは○○である。</a:t>
            </a:r>
            <a:endParaRPr lang="en-US" altLang="ja-JP" sz="1600" dirty="0"/>
          </a:p>
          <a:p>
            <a:r>
              <a:rPr lang="ja-JP" altLang="en-US" sz="1600" dirty="0"/>
              <a:t>（イ）○○事業</a:t>
            </a:r>
            <a:endParaRPr lang="en-US" altLang="ja-JP" sz="1600" dirty="0"/>
          </a:p>
          <a:p>
            <a:r>
              <a:rPr lang="ja-JP" altLang="en-US" sz="1600" dirty="0"/>
              <a:t>　　　主に○○を販売している。○○といった課題がある。</a:t>
            </a:r>
            <a:endParaRPr lang="en-US" altLang="ja-JP" sz="1600" dirty="0"/>
          </a:p>
          <a:p>
            <a:r>
              <a:rPr lang="ja-JP" altLang="en-US" sz="1600" dirty="0"/>
              <a:t>（ウ）○○事業</a:t>
            </a:r>
            <a:endParaRPr lang="en-US" altLang="ja-JP" sz="1600" dirty="0"/>
          </a:p>
          <a:p>
            <a:r>
              <a:rPr lang="ja-JP" altLang="en-US" sz="1600" dirty="0"/>
              <a:t>　　　〇年度より新たに始めた○○を行う事業である。今後、○○を見込んでいる。</a:t>
            </a:r>
            <a:endParaRPr lang="en-US" altLang="ja-JP" sz="1600" dirty="0"/>
          </a:p>
          <a:p>
            <a:r>
              <a:rPr lang="ja-JP" altLang="en-US" sz="1600" dirty="0"/>
              <a:t>⑧売上高（直近３ヶ年）</a:t>
            </a:r>
            <a:endParaRPr lang="en-US" altLang="ja-JP" sz="1600" dirty="0"/>
          </a:p>
        </p:txBody>
      </p:sp>
    </p:spTree>
    <p:extLst>
      <p:ext uri="{BB962C8B-B14F-4D97-AF65-F5344CB8AC3E}">
        <p14:creationId xmlns:p14="http://schemas.microsoft.com/office/powerpoint/2010/main" val="2151738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0A813-95B1-E350-A50C-2F83045F8608}"/>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C24B31CB-809B-0B49-D33B-B161624BA042}"/>
              </a:ext>
            </a:extLst>
          </p:cNvPr>
          <p:cNvSpPr>
            <a:spLocks noGrp="1"/>
          </p:cNvSpPr>
          <p:nvPr>
            <p:ph type="title"/>
          </p:nvPr>
        </p:nvSpPr>
        <p:spPr>
          <a:xfrm>
            <a:off x="287874" y="221002"/>
            <a:ext cx="10515600" cy="609398"/>
          </a:xfrm>
        </p:spPr>
        <p:txBody>
          <a:bodyPr vert="horz"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１．現状と課題</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615A8410-5B8E-55CC-E853-3ECE43888703}"/>
              </a:ext>
            </a:extLst>
          </p:cNvPr>
          <p:cNvSpPr txBox="1"/>
          <p:nvPr/>
        </p:nvSpPr>
        <p:spPr>
          <a:xfrm>
            <a:off x="287874" y="1114496"/>
            <a:ext cx="4228708" cy="369332"/>
          </a:xfrm>
          <a:prstGeom prst="rect">
            <a:avLst/>
          </a:prstGeom>
          <a:noFill/>
        </p:spPr>
        <p:txBody>
          <a:bodyPr vert="horz" wrap="square" lIns="72000" tIns="0" rIns="72000" bIns="0" rtlCol="0" anchor="ctr" anchorCtr="0">
            <a:spAutoFit/>
          </a:bodyPr>
          <a:lstStyle/>
          <a:p>
            <a:r>
              <a:rPr lang="ja-JP" altLang="en-US" sz="2400" dirty="0">
                <a:latin typeface="メイリオ" panose="020B0604030504040204" pitchFamily="50" charset="-128"/>
                <a:ea typeface="メイリオ" panose="020B0604030504040204" pitchFamily="50" charset="-128"/>
              </a:rPr>
              <a:t>（２）経営上の課題・目標</a:t>
            </a:r>
            <a:endParaRPr lang="en-US" altLang="ja-JP" sz="24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A1C28B32-43DC-1670-C723-FB817C91B7F1}"/>
              </a:ext>
            </a:extLst>
          </p:cNvPr>
          <p:cNvSpPr txBox="1"/>
          <p:nvPr/>
        </p:nvSpPr>
        <p:spPr>
          <a:xfrm>
            <a:off x="1043964" y="1483828"/>
            <a:ext cx="7587417" cy="492443"/>
          </a:xfrm>
          <a:prstGeom prst="rect">
            <a:avLst/>
          </a:prstGeom>
          <a:noFill/>
        </p:spPr>
        <p:txBody>
          <a:bodyPr vert="horz" wrap="square" lIns="72000" tIns="0" rIns="72000" bIns="0" rtlCol="0">
            <a:spAutoFit/>
          </a:bodyPr>
          <a:lstStyle/>
          <a:p>
            <a:r>
              <a:rPr lang="en-US" altLang="ja-JP" sz="1600" dirty="0">
                <a:latin typeface="+mn-ea"/>
              </a:rPr>
              <a:t>※</a:t>
            </a:r>
            <a:r>
              <a:rPr lang="ja-JP" altLang="en-US" sz="1600" dirty="0">
                <a:latin typeface="+mn-ea"/>
              </a:rPr>
              <a:t>現在、自社においてどのような課題・目標を抱えているか、また、その課題・目標についてどのように認識・分析しているか記載してください。</a:t>
            </a:r>
          </a:p>
        </p:txBody>
      </p:sp>
      <p:sp>
        <p:nvSpPr>
          <p:cNvPr id="2" name="テキスト ボックス 1">
            <a:extLst>
              <a:ext uri="{FF2B5EF4-FFF2-40B4-BE49-F238E27FC236}">
                <a16:creationId xmlns:a16="http://schemas.microsoft.com/office/drawing/2014/main" id="{6ABBFE3C-0B08-A402-753D-F0491E992D14}"/>
              </a:ext>
            </a:extLst>
          </p:cNvPr>
          <p:cNvSpPr txBox="1"/>
          <p:nvPr/>
        </p:nvSpPr>
        <p:spPr>
          <a:xfrm>
            <a:off x="488531" y="2067981"/>
            <a:ext cx="9084960" cy="2769989"/>
          </a:xfrm>
          <a:prstGeom prst="rect">
            <a:avLst/>
          </a:prstGeom>
          <a:noFill/>
        </p:spPr>
        <p:txBody>
          <a:bodyPr vert="horz" wrap="square" lIns="72000" tIns="0" rIns="72000" bIns="0" rtlCol="0">
            <a:spAutoFit/>
          </a:bodyPr>
          <a:lstStyle/>
          <a:p>
            <a:r>
              <a:rPr lang="ja-JP" altLang="en-US" dirty="0">
                <a:latin typeface="+mn-ea"/>
              </a:rPr>
              <a:t>（現状）</a:t>
            </a:r>
          </a:p>
          <a:p>
            <a:r>
              <a:rPr lang="ja-JP" altLang="en-US" dirty="0">
                <a:latin typeface="+mn-ea"/>
              </a:rPr>
              <a:t>　当社は、○○を主な業務として、○○を活動範囲に、社員数○○で業務を実施している。近年の○○や○○といったビジネス環境の変化により、○○の状況にある。○○を解消し、これまで取り組んできた○○の高付加価値化や○○の顧客満足度の向上を図る。更に○○を変革し、新たに○○に取り組むため、</a:t>
            </a:r>
            <a:r>
              <a:rPr lang="en-US" altLang="ja-JP" dirty="0">
                <a:latin typeface="+mn-ea"/>
              </a:rPr>
              <a:t>DX </a:t>
            </a:r>
            <a:r>
              <a:rPr lang="ja-JP" altLang="en-US" dirty="0">
                <a:latin typeface="+mn-ea"/>
              </a:rPr>
              <a:t>の推進が必要となっている。</a:t>
            </a:r>
          </a:p>
          <a:p>
            <a:endParaRPr lang="en-US" altLang="ja-JP" dirty="0">
              <a:latin typeface="+mn-ea"/>
            </a:endParaRPr>
          </a:p>
          <a:p>
            <a:r>
              <a:rPr lang="ja-JP" altLang="en-US" dirty="0">
                <a:latin typeface="+mn-ea"/>
              </a:rPr>
              <a:t>（具体的な課題）</a:t>
            </a:r>
          </a:p>
          <a:p>
            <a:r>
              <a:rPr lang="ja-JP" altLang="en-US" dirty="0">
                <a:latin typeface="+mn-ea"/>
              </a:rPr>
              <a:t>①属人化している業務が多く、～～～</a:t>
            </a:r>
          </a:p>
          <a:p>
            <a:r>
              <a:rPr lang="ja-JP" altLang="en-US" dirty="0">
                <a:latin typeface="+mn-ea"/>
              </a:rPr>
              <a:t>②高付加価値の高いサービスを生み出すため○○が課題で～～～</a:t>
            </a:r>
            <a:endParaRPr lang="en-US" altLang="ja-JP" dirty="0">
              <a:latin typeface="+mn-ea"/>
            </a:endParaRPr>
          </a:p>
          <a:p>
            <a:r>
              <a:rPr lang="ja-JP" altLang="en-US" dirty="0">
                <a:latin typeface="+mn-ea"/>
              </a:rPr>
              <a:t>③デジタルやビジネスのリテラシーが高い人材の不足</a:t>
            </a:r>
            <a:endParaRPr lang="en-US" altLang="ja-JP" dirty="0">
              <a:latin typeface="+mn-ea"/>
            </a:endParaRPr>
          </a:p>
        </p:txBody>
      </p:sp>
    </p:spTree>
    <p:extLst>
      <p:ext uri="{BB962C8B-B14F-4D97-AF65-F5344CB8AC3E}">
        <p14:creationId xmlns:p14="http://schemas.microsoft.com/office/powerpoint/2010/main" val="1258207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079DE-B50A-43A1-265A-D229BE2074F7}"/>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29D2C871-1EFC-1F08-1CD6-65A28EFBB7D9}"/>
              </a:ext>
            </a:extLst>
          </p:cNvPr>
          <p:cNvSpPr>
            <a:spLocks noGrp="1"/>
          </p:cNvSpPr>
          <p:nvPr>
            <p:ph type="title"/>
          </p:nvPr>
        </p:nvSpPr>
        <p:spPr>
          <a:xfrm>
            <a:off x="287874" y="221002"/>
            <a:ext cx="10515600" cy="609398"/>
          </a:xfrm>
        </p:spPr>
        <p:txBody>
          <a:bodyPr vert="horz"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１．現状と課題</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D84D637F-E032-A458-7D31-89B5DDC58402}"/>
              </a:ext>
            </a:extLst>
          </p:cNvPr>
          <p:cNvSpPr txBox="1"/>
          <p:nvPr/>
        </p:nvSpPr>
        <p:spPr>
          <a:xfrm>
            <a:off x="287874" y="1114496"/>
            <a:ext cx="3882910" cy="369332"/>
          </a:xfrm>
          <a:prstGeom prst="rect">
            <a:avLst/>
          </a:prstGeom>
          <a:noFill/>
        </p:spPr>
        <p:txBody>
          <a:bodyPr vert="horz" wrap="square" lIns="72000" tIns="0" rIns="72000" bIns="0" rtlCol="0" anchor="ctr" anchorCtr="0">
            <a:spAutoFit/>
          </a:bodyPr>
          <a:lstStyle/>
          <a:p>
            <a:r>
              <a:rPr lang="ja-JP" altLang="en-US" sz="2400" dirty="0">
                <a:latin typeface="メイリオ" panose="020B0604030504040204" pitchFamily="50" charset="-128"/>
                <a:ea typeface="メイリオ" panose="020B0604030504040204" pitchFamily="50" charset="-128"/>
              </a:rPr>
              <a:t>（２）経営上の課題・目標</a:t>
            </a:r>
            <a:endParaRPr lang="en-US" altLang="ja-JP" sz="24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1BE4DFF7-E3A2-FFE0-4A8D-56CBBC83DB1F}"/>
              </a:ext>
            </a:extLst>
          </p:cNvPr>
          <p:cNvSpPr txBox="1"/>
          <p:nvPr/>
        </p:nvSpPr>
        <p:spPr>
          <a:xfrm>
            <a:off x="1043964" y="1483828"/>
            <a:ext cx="7587417" cy="492443"/>
          </a:xfrm>
          <a:prstGeom prst="rect">
            <a:avLst/>
          </a:prstGeom>
          <a:noFill/>
        </p:spPr>
        <p:txBody>
          <a:bodyPr vert="horz" wrap="square" lIns="72000" tIns="0" rIns="72000" bIns="0" rtlCol="0">
            <a:spAutoFit/>
          </a:bodyPr>
          <a:lstStyle/>
          <a:p>
            <a:r>
              <a:rPr lang="en-US" altLang="ja-JP" sz="1600" dirty="0">
                <a:latin typeface="+mn-ea"/>
              </a:rPr>
              <a:t>※</a:t>
            </a:r>
            <a:r>
              <a:rPr lang="ja-JP" altLang="en-US" sz="1600" dirty="0">
                <a:latin typeface="+mn-ea"/>
              </a:rPr>
              <a:t>現在、自社においてどのような課題・目標を抱えているか、また、その課題・目標についてどのように認識・分析しているか記載してください。</a:t>
            </a:r>
          </a:p>
        </p:txBody>
      </p:sp>
      <p:sp>
        <p:nvSpPr>
          <p:cNvPr id="2" name="テキスト ボックス 1">
            <a:extLst>
              <a:ext uri="{FF2B5EF4-FFF2-40B4-BE49-F238E27FC236}">
                <a16:creationId xmlns:a16="http://schemas.microsoft.com/office/drawing/2014/main" id="{134E0461-6989-AE83-B054-721625E54A11}"/>
              </a:ext>
            </a:extLst>
          </p:cNvPr>
          <p:cNvSpPr txBox="1"/>
          <p:nvPr/>
        </p:nvSpPr>
        <p:spPr>
          <a:xfrm>
            <a:off x="516241" y="2266837"/>
            <a:ext cx="9084960" cy="3046988"/>
          </a:xfrm>
          <a:prstGeom prst="rect">
            <a:avLst/>
          </a:prstGeom>
          <a:noFill/>
        </p:spPr>
        <p:txBody>
          <a:bodyPr vert="horz" wrap="square" lIns="72000" tIns="0" rIns="72000" bIns="0" rtlCol="0">
            <a:spAutoFit/>
          </a:bodyPr>
          <a:lstStyle/>
          <a:p>
            <a:r>
              <a:rPr lang="ja-JP" altLang="en-US" dirty="0">
                <a:latin typeface="+mn-ea"/>
              </a:rPr>
              <a:t>（目標・事業計画）</a:t>
            </a:r>
            <a:endParaRPr lang="en-US" altLang="ja-JP" dirty="0">
              <a:latin typeface="+mn-ea"/>
            </a:endParaRPr>
          </a:p>
          <a:p>
            <a:r>
              <a:rPr lang="ja-JP" altLang="en-US" dirty="0">
                <a:latin typeface="+mn-ea"/>
              </a:rPr>
              <a:t>当社では、○○計画を策定し、○○を目標に以下の取組を実施してきた</a:t>
            </a:r>
            <a:endParaRPr lang="en-US" altLang="ja-JP" dirty="0">
              <a:latin typeface="+mn-ea"/>
            </a:endParaRPr>
          </a:p>
          <a:p>
            <a:r>
              <a:rPr lang="ja-JP" altLang="en-US" dirty="0">
                <a:latin typeface="+mn-ea"/>
              </a:rPr>
              <a:t>　①新たに○○に取り組み、○○のビジネスモデルを構築する。</a:t>
            </a:r>
            <a:endParaRPr lang="en-US" altLang="ja-JP" dirty="0">
              <a:latin typeface="+mn-ea"/>
            </a:endParaRPr>
          </a:p>
          <a:p>
            <a:r>
              <a:rPr lang="ja-JP" altLang="en-US" dirty="0">
                <a:latin typeface="+mn-ea"/>
              </a:rPr>
              <a:t>　②○○の教育や○○の雇用を行い、経営基盤を強化する。</a:t>
            </a:r>
            <a:endParaRPr lang="en-US" altLang="ja-JP" dirty="0">
              <a:latin typeface="+mn-ea"/>
            </a:endParaRPr>
          </a:p>
          <a:p>
            <a:r>
              <a:rPr lang="ja-JP" altLang="en-US" dirty="0">
                <a:latin typeface="+mn-ea"/>
              </a:rPr>
              <a:t>　③これらの取組によって、○○後に、○○の売上を達成する。</a:t>
            </a:r>
            <a:endParaRPr lang="en-US" altLang="ja-JP" dirty="0">
              <a:latin typeface="+mn-ea"/>
            </a:endParaRPr>
          </a:p>
          <a:p>
            <a:r>
              <a:rPr lang="ja-JP" altLang="en-US" dirty="0">
                <a:latin typeface="+mn-ea"/>
              </a:rPr>
              <a:t>これまでの取組では、○○の成果を得ている。</a:t>
            </a:r>
            <a:endParaRPr lang="en-US" altLang="ja-JP" dirty="0">
              <a:latin typeface="+mn-ea"/>
            </a:endParaRPr>
          </a:p>
          <a:p>
            <a:endParaRPr lang="en-US" altLang="ja-JP" dirty="0">
              <a:latin typeface="+mn-ea"/>
            </a:endParaRPr>
          </a:p>
          <a:p>
            <a:r>
              <a:rPr lang="ja-JP" altLang="en-US" dirty="0">
                <a:latin typeface="+mn-ea"/>
              </a:rPr>
              <a:t>また、これらに加え、課題を踏まえ、以下の○○にも取り組む必要がある。</a:t>
            </a:r>
            <a:endParaRPr lang="en-US" altLang="ja-JP" dirty="0">
              <a:latin typeface="+mn-ea"/>
            </a:endParaRPr>
          </a:p>
          <a:p>
            <a:r>
              <a:rPr lang="ja-JP" altLang="en-US" dirty="0">
                <a:latin typeface="+mn-ea"/>
              </a:rPr>
              <a:t>　①○○を解消し、○○の業務効率化を図る。</a:t>
            </a:r>
            <a:endParaRPr lang="en-US" altLang="ja-JP" dirty="0">
              <a:latin typeface="+mn-ea"/>
            </a:endParaRPr>
          </a:p>
          <a:p>
            <a:r>
              <a:rPr lang="ja-JP" altLang="en-US" dirty="0">
                <a:latin typeface="+mn-ea"/>
              </a:rPr>
              <a:t>　②○○の課題に対し、新たな○○の取組を検討する。</a:t>
            </a:r>
            <a:endParaRPr lang="en-US" altLang="ja-JP" dirty="0">
              <a:latin typeface="+mn-ea"/>
            </a:endParaRPr>
          </a:p>
          <a:p>
            <a:r>
              <a:rPr lang="ja-JP" altLang="en-US" dirty="0">
                <a:latin typeface="+mn-ea"/>
              </a:rPr>
              <a:t>　③取引先の○○とも、○○のデジタル化を行い、取引関係も含めて効率化を図る。</a:t>
            </a:r>
            <a:endParaRPr lang="en-US" altLang="ja-JP" dirty="0">
              <a:latin typeface="+mn-ea"/>
            </a:endParaRPr>
          </a:p>
        </p:txBody>
      </p:sp>
    </p:spTree>
    <p:extLst>
      <p:ext uri="{BB962C8B-B14F-4D97-AF65-F5344CB8AC3E}">
        <p14:creationId xmlns:p14="http://schemas.microsoft.com/office/powerpoint/2010/main" val="2965708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9B74E-AA36-F97D-1EF0-2FC342E1BFC7}"/>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13EB952E-C6AB-20ED-31C2-FDF179BEC611}"/>
              </a:ext>
            </a:extLst>
          </p:cNvPr>
          <p:cNvSpPr>
            <a:spLocks noGrp="1"/>
          </p:cNvSpPr>
          <p:nvPr>
            <p:ph type="title"/>
          </p:nvPr>
        </p:nvSpPr>
        <p:spPr>
          <a:xfrm>
            <a:off x="287874" y="221002"/>
            <a:ext cx="10515600" cy="609398"/>
          </a:xfrm>
        </p:spPr>
        <p:txBody>
          <a:bodyPr vert="horz"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２．補助事業の取組</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AD2BAA39-47A1-CB64-1DB0-88270C4F599F}"/>
              </a:ext>
            </a:extLst>
          </p:cNvPr>
          <p:cNvSpPr txBox="1"/>
          <p:nvPr/>
        </p:nvSpPr>
        <p:spPr>
          <a:xfrm>
            <a:off x="287874" y="1114496"/>
            <a:ext cx="4187144" cy="369332"/>
          </a:xfrm>
          <a:prstGeom prst="rect">
            <a:avLst/>
          </a:prstGeom>
          <a:noFill/>
        </p:spPr>
        <p:txBody>
          <a:bodyPr vert="horz" wrap="square" lIns="72000" tIns="0" rIns="72000" bIns="0" rtlCol="0" anchor="ctr" anchorCtr="0">
            <a:spAutoFit/>
          </a:bodyPr>
          <a:lstStyle/>
          <a:p>
            <a:r>
              <a:rPr lang="ja-JP" altLang="en-US" sz="2400" dirty="0">
                <a:latin typeface="メイリオ" panose="020B0604030504040204" pitchFamily="50" charset="-128"/>
                <a:ea typeface="メイリオ" panose="020B0604030504040204" pitchFamily="50" charset="-128"/>
              </a:rPr>
              <a:t>（１）補助事業の実施概要</a:t>
            </a:r>
          </a:p>
        </p:txBody>
      </p:sp>
      <p:sp>
        <p:nvSpPr>
          <p:cNvPr id="2" name="テキスト ボックス 1">
            <a:extLst>
              <a:ext uri="{FF2B5EF4-FFF2-40B4-BE49-F238E27FC236}">
                <a16:creationId xmlns:a16="http://schemas.microsoft.com/office/drawing/2014/main" id="{75956274-E19D-95EA-0964-21EAABD3FF77}"/>
              </a:ext>
            </a:extLst>
          </p:cNvPr>
          <p:cNvSpPr txBox="1"/>
          <p:nvPr/>
        </p:nvSpPr>
        <p:spPr>
          <a:xfrm>
            <a:off x="440040" y="3670711"/>
            <a:ext cx="9084960" cy="1938992"/>
          </a:xfrm>
          <a:prstGeom prst="rect">
            <a:avLst/>
          </a:prstGeom>
          <a:noFill/>
        </p:spPr>
        <p:txBody>
          <a:bodyPr vert="horz" wrap="square" lIns="72000" tIns="0" rIns="72000" bIns="0" rtlCol="0">
            <a:spAutoFit/>
          </a:bodyPr>
          <a:lstStyle/>
          <a:p>
            <a:r>
              <a:rPr lang="ja-JP" altLang="en-US" dirty="0">
                <a:latin typeface="+mn-ea"/>
              </a:rPr>
              <a:t>　当社において</a:t>
            </a:r>
            <a:r>
              <a:rPr lang="en-US" altLang="ja-JP" dirty="0">
                <a:latin typeface="+mn-ea"/>
              </a:rPr>
              <a:t>DX </a:t>
            </a:r>
            <a:r>
              <a:rPr lang="ja-JP" altLang="en-US" dirty="0">
                <a:latin typeface="+mn-ea"/>
              </a:rPr>
              <a:t>を推進していくにあたって、現在、～～～～～～までは達成しているところ。</a:t>
            </a:r>
          </a:p>
          <a:p>
            <a:r>
              <a:rPr lang="ja-JP" altLang="en-US" dirty="0">
                <a:latin typeface="+mn-ea"/>
              </a:rPr>
              <a:t>　一方で、○○や○○については、○○の課題を解消し、○○システムの整備が欠かせないところとなっている。</a:t>
            </a:r>
          </a:p>
          <a:p>
            <a:r>
              <a:rPr lang="ja-JP" altLang="en-US" dirty="0">
                <a:latin typeface="+mn-ea"/>
              </a:rPr>
              <a:t>○○は、○○を可能とするほか～～～～～</a:t>
            </a:r>
          </a:p>
          <a:p>
            <a:r>
              <a:rPr lang="ja-JP" altLang="en-US" dirty="0">
                <a:latin typeface="+mn-ea"/>
              </a:rPr>
              <a:t>○○については、当社と同業の○○においても導入実績があり、○○や○○といった効果があることから、当社においても○○を導入し、～～～を達成したい。</a:t>
            </a:r>
            <a:endParaRPr lang="en-US" altLang="ja-JP" dirty="0">
              <a:latin typeface="+mn-ea"/>
            </a:endParaRPr>
          </a:p>
        </p:txBody>
      </p:sp>
      <p:sp>
        <p:nvSpPr>
          <p:cNvPr id="3" name="サブタイトル 2">
            <a:extLst>
              <a:ext uri="{FF2B5EF4-FFF2-40B4-BE49-F238E27FC236}">
                <a16:creationId xmlns:a16="http://schemas.microsoft.com/office/drawing/2014/main" id="{58E0C0E9-BA16-95FE-485B-8D93371B6E6E}"/>
              </a:ext>
            </a:extLst>
          </p:cNvPr>
          <p:cNvSpPr txBox="1">
            <a:spLocks/>
          </p:cNvSpPr>
          <p:nvPr/>
        </p:nvSpPr>
        <p:spPr>
          <a:xfrm>
            <a:off x="440040" y="2485889"/>
            <a:ext cx="9144000" cy="1008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1">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buNone/>
            </a:pPr>
            <a:r>
              <a:rPr lang="ja-JP" altLang="en-US" dirty="0">
                <a:latin typeface="メイリオ" panose="020B0604030504040204" pitchFamily="50" charset="-128"/>
                <a:ea typeface="メイリオ" panose="020B0604030504040204" pitchFamily="50" charset="-128"/>
              </a:rPr>
              <a:t>事業名：○○○の導入による○○○</a:t>
            </a:r>
          </a:p>
        </p:txBody>
      </p:sp>
      <p:sp>
        <p:nvSpPr>
          <p:cNvPr id="5" name="テキスト ボックス 4">
            <a:extLst>
              <a:ext uri="{FF2B5EF4-FFF2-40B4-BE49-F238E27FC236}">
                <a16:creationId xmlns:a16="http://schemas.microsoft.com/office/drawing/2014/main" id="{FA21E951-E5BA-9E79-BD7C-14947A1F1289}"/>
              </a:ext>
            </a:extLst>
          </p:cNvPr>
          <p:cNvSpPr txBox="1"/>
          <p:nvPr/>
        </p:nvSpPr>
        <p:spPr>
          <a:xfrm>
            <a:off x="982881" y="1605460"/>
            <a:ext cx="7676210" cy="492443"/>
          </a:xfrm>
          <a:prstGeom prst="rect">
            <a:avLst/>
          </a:prstGeom>
          <a:noFill/>
        </p:spPr>
        <p:txBody>
          <a:bodyPr vert="horz" wrap="square" lIns="72000" tIns="0" rIns="72000" bIns="0" rtlCol="0">
            <a:spAutoFit/>
          </a:bodyPr>
          <a:lstStyle/>
          <a:p>
            <a:r>
              <a:rPr lang="en-US" altLang="ja-JP" sz="1600" dirty="0">
                <a:latin typeface="+mn-ea"/>
              </a:rPr>
              <a:t>※</a:t>
            </a:r>
            <a:r>
              <a:rPr lang="ja-JP" altLang="en-US" sz="1600" dirty="0">
                <a:latin typeface="+mn-ea"/>
              </a:rPr>
              <a:t>今回、本事業で補助対象として取り組む事業の概要について記載するとともに、図や写真で取組内容のイメージを補完してください。</a:t>
            </a:r>
            <a:endParaRPr lang="en-US" altLang="ja-JP" sz="1600" dirty="0">
              <a:latin typeface="+mn-ea"/>
            </a:endParaRPr>
          </a:p>
        </p:txBody>
      </p:sp>
    </p:spTree>
    <p:extLst>
      <p:ext uri="{BB962C8B-B14F-4D97-AF65-F5344CB8AC3E}">
        <p14:creationId xmlns:p14="http://schemas.microsoft.com/office/powerpoint/2010/main" val="2982778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B8EB9-78AC-284C-BC81-C042E42634B0}"/>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A47517A2-D9D1-5738-4D3B-86E36C5C32F2}"/>
              </a:ext>
            </a:extLst>
          </p:cNvPr>
          <p:cNvSpPr>
            <a:spLocks noGrp="1"/>
          </p:cNvSpPr>
          <p:nvPr>
            <p:ph type="title"/>
          </p:nvPr>
        </p:nvSpPr>
        <p:spPr>
          <a:xfrm>
            <a:off x="287874" y="221002"/>
            <a:ext cx="10515600" cy="609398"/>
          </a:xfrm>
        </p:spPr>
        <p:txBody>
          <a:bodyPr vert="horz"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２．補助事業の取組</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C6DB61DD-9FCF-504E-0E10-BD1B1BE69958}"/>
              </a:ext>
            </a:extLst>
          </p:cNvPr>
          <p:cNvSpPr txBox="1"/>
          <p:nvPr/>
        </p:nvSpPr>
        <p:spPr>
          <a:xfrm>
            <a:off x="287874" y="1114496"/>
            <a:ext cx="4187144" cy="369332"/>
          </a:xfrm>
          <a:prstGeom prst="rect">
            <a:avLst/>
          </a:prstGeom>
          <a:noFill/>
        </p:spPr>
        <p:txBody>
          <a:bodyPr vert="horz" wrap="square" lIns="72000" tIns="0" rIns="72000" bIns="0" rtlCol="0" anchor="ctr" anchorCtr="0">
            <a:spAutoFit/>
          </a:bodyPr>
          <a:lstStyle/>
          <a:p>
            <a:r>
              <a:rPr lang="ja-JP" altLang="en-US" sz="2400" dirty="0">
                <a:latin typeface="メイリオ" panose="020B0604030504040204" pitchFamily="50" charset="-128"/>
                <a:ea typeface="メイリオ" panose="020B0604030504040204" pitchFamily="50" charset="-128"/>
              </a:rPr>
              <a:t>（１）補助事業の実施概要</a:t>
            </a:r>
          </a:p>
        </p:txBody>
      </p:sp>
      <p:sp>
        <p:nvSpPr>
          <p:cNvPr id="5" name="テキスト ボックス 4">
            <a:extLst>
              <a:ext uri="{FF2B5EF4-FFF2-40B4-BE49-F238E27FC236}">
                <a16:creationId xmlns:a16="http://schemas.microsoft.com/office/drawing/2014/main" id="{728242C4-E481-6BE2-81B7-C8DB13840A49}"/>
              </a:ext>
            </a:extLst>
          </p:cNvPr>
          <p:cNvSpPr txBox="1"/>
          <p:nvPr/>
        </p:nvSpPr>
        <p:spPr>
          <a:xfrm>
            <a:off x="982881" y="1605460"/>
            <a:ext cx="7676210" cy="492443"/>
          </a:xfrm>
          <a:prstGeom prst="rect">
            <a:avLst/>
          </a:prstGeom>
          <a:noFill/>
        </p:spPr>
        <p:txBody>
          <a:bodyPr vert="horz" wrap="square" lIns="72000" tIns="0" rIns="72000" bIns="0" rtlCol="0">
            <a:spAutoFit/>
          </a:bodyPr>
          <a:lstStyle/>
          <a:p>
            <a:r>
              <a:rPr lang="en-US" altLang="ja-JP" sz="1600" dirty="0">
                <a:latin typeface="+mn-ea"/>
              </a:rPr>
              <a:t>※</a:t>
            </a:r>
            <a:r>
              <a:rPr lang="ja-JP" altLang="en-US" sz="1600" dirty="0">
                <a:latin typeface="+mn-ea"/>
              </a:rPr>
              <a:t>今回、本事業で補助対象として取り組む事業の概要について記載するとともに、図や写真で取組内容のイメージを補完してください。</a:t>
            </a:r>
            <a:endParaRPr lang="en-US" altLang="ja-JP" sz="1600" dirty="0">
              <a:latin typeface="+mn-ea"/>
            </a:endParaRPr>
          </a:p>
        </p:txBody>
      </p:sp>
      <p:sp>
        <p:nvSpPr>
          <p:cNvPr id="7" name="正方形/長方形 6">
            <a:extLst>
              <a:ext uri="{FF2B5EF4-FFF2-40B4-BE49-F238E27FC236}">
                <a16:creationId xmlns:a16="http://schemas.microsoft.com/office/drawing/2014/main" id="{3E1E10D4-A3D5-8EB5-8746-3B1481693AAF}"/>
              </a:ext>
            </a:extLst>
          </p:cNvPr>
          <p:cNvSpPr/>
          <p:nvPr/>
        </p:nvSpPr>
        <p:spPr>
          <a:xfrm>
            <a:off x="458102" y="2258888"/>
            <a:ext cx="5746755" cy="4235218"/>
          </a:xfrm>
          <a:prstGeom prst="rect">
            <a:avLst/>
          </a:prstGeom>
          <a:solidFill>
            <a:schemeClr val="bg1"/>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mn-ea"/>
              </a:rPr>
              <a:t>※</a:t>
            </a:r>
            <a:r>
              <a:rPr lang="ja-JP" altLang="en-US" dirty="0">
                <a:solidFill>
                  <a:schemeClr val="tx1"/>
                </a:solidFill>
                <a:latin typeface="+mn-ea"/>
              </a:rPr>
              <a:t>　取組内容を分かりやすく</a:t>
            </a:r>
            <a:endParaRPr lang="en-US" altLang="ja-JP" dirty="0">
              <a:solidFill>
                <a:schemeClr val="tx1"/>
              </a:solidFill>
              <a:latin typeface="+mn-ea"/>
            </a:endParaRPr>
          </a:p>
          <a:p>
            <a:pPr algn="ctr"/>
            <a:r>
              <a:rPr lang="ja-JP" altLang="en-US" dirty="0">
                <a:solidFill>
                  <a:schemeClr val="tx1"/>
                </a:solidFill>
                <a:latin typeface="+mn-ea"/>
              </a:rPr>
              <a:t>図式化したもの等</a:t>
            </a:r>
            <a:endParaRPr lang="en-US" altLang="ja-JP" dirty="0">
              <a:solidFill>
                <a:schemeClr val="tx1"/>
              </a:solidFill>
              <a:latin typeface="+mn-ea"/>
            </a:endParaRPr>
          </a:p>
        </p:txBody>
      </p:sp>
      <p:sp>
        <p:nvSpPr>
          <p:cNvPr id="8" name="正方形/長方形 7">
            <a:extLst>
              <a:ext uri="{FF2B5EF4-FFF2-40B4-BE49-F238E27FC236}">
                <a16:creationId xmlns:a16="http://schemas.microsoft.com/office/drawing/2014/main" id="{4BB711DE-B5FF-3FF5-5DA0-87EB50DAAED6}"/>
              </a:ext>
            </a:extLst>
          </p:cNvPr>
          <p:cNvSpPr/>
          <p:nvPr/>
        </p:nvSpPr>
        <p:spPr>
          <a:xfrm>
            <a:off x="6512767" y="2258888"/>
            <a:ext cx="3051111" cy="2051855"/>
          </a:xfrm>
          <a:prstGeom prst="rect">
            <a:avLst/>
          </a:prstGeom>
          <a:solidFill>
            <a:schemeClr val="bg1"/>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mn-ea"/>
              </a:rPr>
              <a:t>※</a:t>
            </a:r>
            <a:r>
              <a:rPr lang="ja-JP" altLang="en-US" dirty="0">
                <a:solidFill>
                  <a:schemeClr val="tx1"/>
                </a:solidFill>
                <a:latin typeface="+mn-ea"/>
              </a:rPr>
              <a:t>　導入する</a:t>
            </a:r>
            <a:endParaRPr lang="en-US" altLang="ja-JP" dirty="0">
              <a:solidFill>
                <a:schemeClr val="tx1"/>
              </a:solidFill>
              <a:latin typeface="+mn-ea"/>
            </a:endParaRPr>
          </a:p>
          <a:p>
            <a:pPr algn="ctr"/>
            <a:r>
              <a:rPr lang="ja-JP" altLang="en-US" dirty="0">
                <a:solidFill>
                  <a:schemeClr val="tx1"/>
                </a:solidFill>
                <a:latin typeface="+mn-ea"/>
              </a:rPr>
              <a:t>ソフトウェア</a:t>
            </a:r>
            <a:endParaRPr lang="en-US" altLang="ja-JP" dirty="0">
              <a:solidFill>
                <a:schemeClr val="tx1"/>
              </a:solidFill>
              <a:latin typeface="+mn-ea"/>
            </a:endParaRPr>
          </a:p>
          <a:p>
            <a:pPr algn="ctr"/>
            <a:r>
              <a:rPr lang="ja-JP" altLang="en-US" dirty="0">
                <a:solidFill>
                  <a:schemeClr val="tx1"/>
                </a:solidFill>
                <a:latin typeface="+mn-ea"/>
              </a:rPr>
              <a:t>の画像等</a:t>
            </a:r>
            <a:endParaRPr lang="en-US" altLang="ja-JP" dirty="0">
              <a:solidFill>
                <a:schemeClr val="tx1"/>
              </a:solidFill>
              <a:latin typeface="+mn-ea"/>
            </a:endParaRPr>
          </a:p>
        </p:txBody>
      </p:sp>
      <p:sp>
        <p:nvSpPr>
          <p:cNvPr id="9" name="正方形/長方形 8">
            <a:extLst>
              <a:ext uri="{FF2B5EF4-FFF2-40B4-BE49-F238E27FC236}">
                <a16:creationId xmlns:a16="http://schemas.microsoft.com/office/drawing/2014/main" id="{23D9A24C-2E4F-20C2-7377-3DEBC0B45203}"/>
              </a:ext>
            </a:extLst>
          </p:cNvPr>
          <p:cNvSpPr/>
          <p:nvPr/>
        </p:nvSpPr>
        <p:spPr>
          <a:xfrm>
            <a:off x="6512767" y="4463845"/>
            <a:ext cx="3051111" cy="2030261"/>
          </a:xfrm>
          <a:prstGeom prst="rect">
            <a:avLst/>
          </a:prstGeom>
          <a:solidFill>
            <a:schemeClr val="bg1"/>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mn-ea"/>
              </a:rPr>
              <a:t>※</a:t>
            </a:r>
            <a:r>
              <a:rPr lang="ja-JP" altLang="en-US" dirty="0">
                <a:solidFill>
                  <a:schemeClr val="tx1"/>
                </a:solidFill>
                <a:latin typeface="+mn-ea"/>
              </a:rPr>
              <a:t>　導入前の現状を</a:t>
            </a:r>
            <a:endParaRPr lang="en-US" altLang="ja-JP" dirty="0">
              <a:solidFill>
                <a:schemeClr val="tx1"/>
              </a:solidFill>
              <a:latin typeface="+mn-ea"/>
            </a:endParaRPr>
          </a:p>
          <a:p>
            <a:pPr algn="ctr"/>
            <a:r>
              <a:rPr lang="ja-JP" altLang="en-US" dirty="0">
                <a:solidFill>
                  <a:schemeClr val="tx1"/>
                </a:solidFill>
                <a:latin typeface="+mn-ea"/>
              </a:rPr>
              <a:t>示した画像等</a:t>
            </a:r>
            <a:endParaRPr lang="en-US" altLang="ja-JP" dirty="0">
              <a:solidFill>
                <a:schemeClr val="tx1"/>
              </a:solidFill>
              <a:latin typeface="+mn-ea"/>
            </a:endParaRPr>
          </a:p>
        </p:txBody>
      </p:sp>
    </p:spTree>
    <p:extLst>
      <p:ext uri="{BB962C8B-B14F-4D97-AF65-F5344CB8AC3E}">
        <p14:creationId xmlns:p14="http://schemas.microsoft.com/office/powerpoint/2010/main" val="1016087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1DCAB-64D9-CC5B-B4FD-75F245A8887E}"/>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9832C32E-EF0B-A9F7-092C-430FC9006BE4}"/>
              </a:ext>
            </a:extLst>
          </p:cNvPr>
          <p:cNvSpPr>
            <a:spLocks noGrp="1"/>
          </p:cNvSpPr>
          <p:nvPr>
            <p:ph type="title"/>
          </p:nvPr>
        </p:nvSpPr>
        <p:spPr>
          <a:xfrm>
            <a:off x="287874" y="221002"/>
            <a:ext cx="10515600" cy="609398"/>
          </a:xfrm>
        </p:spPr>
        <p:txBody>
          <a:bodyPr vert="horz"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２．補助事業の取組</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09A1507E-7041-D70D-4A55-6E7D2AD2E0FC}"/>
              </a:ext>
            </a:extLst>
          </p:cNvPr>
          <p:cNvSpPr txBox="1"/>
          <p:nvPr/>
        </p:nvSpPr>
        <p:spPr>
          <a:xfrm>
            <a:off x="287874" y="1114496"/>
            <a:ext cx="4187144" cy="369332"/>
          </a:xfrm>
          <a:prstGeom prst="rect">
            <a:avLst/>
          </a:prstGeom>
          <a:noFill/>
        </p:spPr>
        <p:txBody>
          <a:bodyPr vert="horz" wrap="square" lIns="72000" tIns="0" rIns="72000" bIns="0" rtlCol="0" anchor="ctr" anchorCtr="0">
            <a:spAutoFit/>
          </a:bodyPr>
          <a:lstStyle/>
          <a:p>
            <a:r>
              <a:rPr lang="ja-JP" altLang="en-US" sz="2400" dirty="0">
                <a:latin typeface="メイリオ" panose="020B0604030504040204" pitchFamily="50" charset="-128"/>
                <a:ea typeface="メイリオ" panose="020B0604030504040204" pitchFamily="50" charset="-128"/>
              </a:rPr>
              <a:t>（２）補助事業の経費内容</a:t>
            </a:r>
          </a:p>
        </p:txBody>
      </p:sp>
      <p:sp>
        <p:nvSpPr>
          <p:cNvPr id="2" name="テキスト ボックス 1">
            <a:extLst>
              <a:ext uri="{FF2B5EF4-FFF2-40B4-BE49-F238E27FC236}">
                <a16:creationId xmlns:a16="http://schemas.microsoft.com/office/drawing/2014/main" id="{A338366A-7EA0-E546-24F4-7D00B00D1BE3}"/>
              </a:ext>
            </a:extLst>
          </p:cNvPr>
          <p:cNvSpPr txBox="1"/>
          <p:nvPr/>
        </p:nvSpPr>
        <p:spPr>
          <a:xfrm>
            <a:off x="410520" y="2459504"/>
            <a:ext cx="9084960" cy="4154984"/>
          </a:xfrm>
          <a:prstGeom prst="rect">
            <a:avLst/>
          </a:prstGeom>
          <a:noFill/>
        </p:spPr>
        <p:txBody>
          <a:bodyPr vert="horz" wrap="square" lIns="72000" tIns="0" rIns="72000" bIns="0" rtlCol="0">
            <a:spAutoFit/>
          </a:bodyPr>
          <a:lstStyle/>
          <a:p>
            <a:r>
              <a:rPr lang="ja-JP" altLang="en-US" dirty="0">
                <a:latin typeface="+mn-ea"/>
              </a:rPr>
              <a:t>①○○の導入（ソフトウェア経費）</a:t>
            </a:r>
            <a:endParaRPr lang="en-US" altLang="ja-JP" dirty="0">
              <a:latin typeface="+mn-ea"/>
            </a:endParaRPr>
          </a:p>
          <a:p>
            <a:r>
              <a:rPr lang="ja-JP" altLang="en-US" dirty="0">
                <a:latin typeface="+mn-ea"/>
              </a:rPr>
              <a:t>　○○の業務に対して、○○を導入する。</a:t>
            </a:r>
            <a:endParaRPr lang="en-US" altLang="ja-JP" dirty="0">
              <a:latin typeface="+mn-ea"/>
            </a:endParaRPr>
          </a:p>
          <a:p>
            <a:r>
              <a:rPr lang="ja-JP" altLang="en-US" dirty="0">
                <a:latin typeface="+mn-ea"/>
              </a:rPr>
              <a:t>　○○は○○の性能があり、○○が優れており、○○が解消される。</a:t>
            </a:r>
            <a:endParaRPr lang="en-US" altLang="ja-JP" dirty="0">
              <a:latin typeface="+mn-ea"/>
            </a:endParaRPr>
          </a:p>
          <a:p>
            <a:r>
              <a:rPr lang="ja-JP" altLang="en-US" dirty="0">
                <a:latin typeface="+mn-ea"/>
              </a:rPr>
              <a:t>　このことから、○○の効果を見込んでいる。</a:t>
            </a:r>
            <a:endParaRPr lang="en-US" altLang="ja-JP" dirty="0">
              <a:latin typeface="+mn-ea"/>
            </a:endParaRPr>
          </a:p>
          <a:p>
            <a:endParaRPr lang="en-US" altLang="ja-JP" dirty="0">
              <a:latin typeface="+mn-ea"/>
            </a:endParaRPr>
          </a:p>
          <a:p>
            <a:r>
              <a:rPr lang="ja-JP" altLang="en-US" dirty="0">
                <a:latin typeface="+mn-ea"/>
              </a:rPr>
              <a:t>②○○の構築（外注費）</a:t>
            </a:r>
            <a:endParaRPr lang="en-US" altLang="ja-JP" dirty="0">
              <a:latin typeface="+mn-ea"/>
            </a:endParaRPr>
          </a:p>
          <a:p>
            <a:r>
              <a:rPr lang="ja-JP" altLang="en-US" dirty="0">
                <a:latin typeface="+mn-ea"/>
              </a:rPr>
              <a:t>　○○社に○○を外注し、○○の業務に対して、○○システムを構築する。</a:t>
            </a:r>
            <a:endParaRPr lang="en-US" altLang="ja-JP" dirty="0">
              <a:latin typeface="+mn-ea"/>
            </a:endParaRPr>
          </a:p>
          <a:p>
            <a:r>
              <a:rPr lang="ja-JP" altLang="en-US" dirty="0">
                <a:latin typeface="+mn-ea"/>
              </a:rPr>
              <a:t>　具体的には、請負契約書の仕様書記載の通り、下記の内容のシステムを構築する。</a:t>
            </a:r>
            <a:endParaRPr lang="en-US" altLang="ja-JP" dirty="0">
              <a:latin typeface="+mn-ea"/>
            </a:endParaRPr>
          </a:p>
          <a:p>
            <a:r>
              <a:rPr lang="ja-JP" altLang="en-US" dirty="0">
                <a:latin typeface="+mn-ea"/>
              </a:rPr>
              <a:t>　（ア）概要</a:t>
            </a:r>
            <a:endParaRPr lang="en-US" altLang="ja-JP" dirty="0">
              <a:latin typeface="+mn-ea"/>
            </a:endParaRPr>
          </a:p>
          <a:p>
            <a:r>
              <a:rPr lang="ja-JP" altLang="en-US" dirty="0">
                <a:latin typeface="+mn-ea"/>
              </a:rPr>
              <a:t>　（イ）○○機能（内容を記載）</a:t>
            </a:r>
            <a:endParaRPr lang="en-US" altLang="ja-JP" dirty="0">
              <a:latin typeface="+mn-ea"/>
            </a:endParaRPr>
          </a:p>
          <a:p>
            <a:r>
              <a:rPr lang="ja-JP" altLang="en-US" dirty="0">
                <a:latin typeface="+mn-ea"/>
              </a:rPr>
              <a:t>　（ウ）○○機能（内容を記載）</a:t>
            </a:r>
            <a:endParaRPr lang="en-US" altLang="ja-JP" dirty="0">
              <a:latin typeface="+mn-ea"/>
            </a:endParaRPr>
          </a:p>
          <a:p>
            <a:r>
              <a:rPr lang="ja-JP" altLang="en-US" dirty="0">
                <a:latin typeface="+mn-ea"/>
              </a:rPr>
              <a:t>　（エ）○○連携（内容を記載）</a:t>
            </a:r>
            <a:endParaRPr lang="en-US" altLang="ja-JP" dirty="0">
              <a:latin typeface="+mn-ea"/>
            </a:endParaRPr>
          </a:p>
          <a:p>
            <a:r>
              <a:rPr lang="ja-JP" altLang="en-US" dirty="0">
                <a:latin typeface="+mn-ea"/>
              </a:rPr>
              <a:t>　（オ）○○の業務（内容を記載）</a:t>
            </a:r>
            <a:endParaRPr lang="en-US" altLang="ja-JP" dirty="0">
              <a:latin typeface="+mn-ea"/>
            </a:endParaRPr>
          </a:p>
          <a:p>
            <a:r>
              <a:rPr lang="ja-JP" altLang="en-US" dirty="0">
                <a:latin typeface="+mn-ea"/>
              </a:rPr>
              <a:t>　また、システム構成図は次ページの通りである。</a:t>
            </a:r>
            <a:endParaRPr lang="en-US" altLang="ja-JP" dirty="0">
              <a:latin typeface="+mn-ea"/>
            </a:endParaRPr>
          </a:p>
          <a:p>
            <a:r>
              <a:rPr lang="ja-JP" altLang="en-US" dirty="0">
                <a:latin typeface="+mn-ea"/>
              </a:rPr>
              <a:t>　</a:t>
            </a:r>
            <a:endParaRPr lang="en-US" altLang="ja-JP" dirty="0">
              <a:latin typeface="+mn-ea"/>
            </a:endParaRPr>
          </a:p>
        </p:txBody>
      </p:sp>
      <p:sp>
        <p:nvSpPr>
          <p:cNvPr id="5" name="テキスト ボックス 4">
            <a:extLst>
              <a:ext uri="{FF2B5EF4-FFF2-40B4-BE49-F238E27FC236}">
                <a16:creationId xmlns:a16="http://schemas.microsoft.com/office/drawing/2014/main" id="{371ED836-4AAF-346A-3B5C-631250445D23}"/>
              </a:ext>
            </a:extLst>
          </p:cNvPr>
          <p:cNvSpPr txBox="1"/>
          <p:nvPr/>
        </p:nvSpPr>
        <p:spPr>
          <a:xfrm>
            <a:off x="982881" y="1605460"/>
            <a:ext cx="7676210" cy="492443"/>
          </a:xfrm>
          <a:prstGeom prst="rect">
            <a:avLst/>
          </a:prstGeom>
          <a:noFill/>
        </p:spPr>
        <p:txBody>
          <a:bodyPr vert="horz" wrap="square" lIns="72000" tIns="0" rIns="72000" bIns="0" rtlCol="0">
            <a:spAutoFit/>
          </a:bodyPr>
          <a:lstStyle/>
          <a:p>
            <a:r>
              <a:rPr lang="en-US" altLang="ja-JP" sz="1600" dirty="0">
                <a:latin typeface="+mn-ea"/>
              </a:rPr>
              <a:t>※</a:t>
            </a:r>
            <a:r>
              <a:rPr lang="ja-JP" altLang="en-US" sz="1600" dirty="0">
                <a:latin typeface="+mn-ea"/>
              </a:rPr>
              <a:t>今回、本事業で補助対象経費として計上する経費について、それぞれ説明してください。</a:t>
            </a:r>
            <a:endParaRPr lang="en-US" altLang="ja-JP" sz="1600" dirty="0">
              <a:latin typeface="+mn-ea"/>
            </a:endParaRPr>
          </a:p>
        </p:txBody>
      </p:sp>
    </p:spTree>
    <p:extLst>
      <p:ext uri="{BB962C8B-B14F-4D97-AF65-F5344CB8AC3E}">
        <p14:creationId xmlns:p14="http://schemas.microsoft.com/office/powerpoint/2010/main" val="1945127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CC806-80E8-4A67-841F-8AACBB936ECC}"/>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34D4EA22-8317-7E16-BFA0-C5914CD9AE13}"/>
              </a:ext>
            </a:extLst>
          </p:cNvPr>
          <p:cNvSpPr>
            <a:spLocks noGrp="1"/>
          </p:cNvSpPr>
          <p:nvPr>
            <p:ph type="title"/>
          </p:nvPr>
        </p:nvSpPr>
        <p:spPr>
          <a:xfrm>
            <a:off x="287874" y="221002"/>
            <a:ext cx="10515600" cy="609398"/>
          </a:xfrm>
        </p:spPr>
        <p:txBody>
          <a:bodyPr vert="horz"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２．補助事業の取組</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1BB3FB03-1A2F-E705-8B30-5E2CEB2FDE9E}"/>
              </a:ext>
            </a:extLst>
          </p:cNvPr>
          <p:cNvSpPr txBox="1"/>
          <p:nvPr/>
        </p:nvSpPr>
        <p:spPr>
          <a:xfrm>
            <a:off x="287874" y="1114496"/>
            <a:ext cx="4187144" cy="369332"/>
          </a:xfrm>
          <a:prstGeom prst="rect">
            <a:avLst/>
          </a:prstGeom>
          <a:noFill/>
        </p:spPr>
        <p:txBody>
          <a:bodyPr vert="horz" wrap="square" lIns="72000" tIns="0" rIns="72000" bIns="0" rtlCol="0" anchor="ctr" anchorCtr="0">
            <a:spAutoFit/>
          </a:bodyPr>
          <a:lstStyle/>
          <a:p>
            <a:r>
              <a:rPr lang="ja-JP" altLang="en-US" sz="2400" dirty="0">
                <a:latin typeface="メイリオ" panose="020B0604030504040204" pitchFamily="50" charset="-128"/>
                <a:ea typeface="メイリオ" panose="020B0604030504040204" pitchFamily="50" charset="-128"/>
              </a:rPr>
              <a:t>（２）補助事業の経費内容</a:t>
            </a:r>
          </a:p>
        </p:txBody>
      </p:sp>
      <p:sp>
        <p:nvSpPr>
          <p:cNvPr id="2" name="テキスト ボックス 1">
            <a:extLst>
              <a:ext uri="{FF2B5EF4-FFF2-40B4-BE49-F238E27FC236}">
                <a16:creationId xmlns:a16="http://schemas.microsoft.com/office/drawing/2014/main" id="{550F88B2-31F4-F7A1-89F1-F45ACA7B1D75}"/>
              </a:ext>
            </a:extLst>
          </p:cNvPr>
          <p:cNvSpPr txBox="1"/>
          <p:nvPr/>
        </p:nvSpPr>
        <p:spPr>
          <a:xfrm>
            <a:off x="410520" y="2459504"/>
            <a:ext cx="9084960" cy="276999"/>
          </a:xfrm>
          <a:prstGeom prst="rect">
            <a:avLst/>
          </a:prstGeom>
          <a:noFill/>
        </p:spPr>
        <p:txBody>
          <a:bodyPr vert="horz" wrap="square" lIns="72000" tIns="0" rIns="72000" bIns="0" rtlCol="0">
            <a:spAutoFit/>
          </a:bodyPr>
          <a:lstStyle/>
          <a:p>
            <a:r>
              <a:rPr lang="ja-JP" altLang="en-US" dirty="0">
                <a:latin typeface="+mn-ea"/>
              </a:rPr>
              <a:t>③○○システムの構成図　</a:t>
            </a:r>
            <a:endParaRPr lang="en-US" altLang="ja-JP" dirty="0">
              <a:latin typeface="+mn-ea"/>
            </a:endParaRPr>
          </a:p>
        </p:txBody>
      </p:sp>
      <p:sp>
        <p:nvSpPr>
          <p:cNvPr id="5" name="テキスト ボックス 4">
            <a:extLst>
              <a:ext uri="{FF2B5EF4-FFF2-40B4-BE49-F238E27FC236}">
                <a16:creationId xmlns:a16="http://schemas.microsoft.com/office/drawing/2014/main" id="{103C4D75-0313-9FDC-E19E-5FBDAED5198E}"/>
              </a:ext>
            </a:extLst>
          </p:cNvPr>
          <p:cNvSpPr txBox="1"/>
          <p:nvPr/>
        </p:nvSpPr>
        <p:spPr>
          <a:xfrm>
            <a:off x="982881" y="1605460"/>
            <a:ext cx="7676210" cy="492443"/>
          </a:xfrm>
          <a:prstGeom prst="rect">
            <a:avLst/>
          </a:prstGeom>
          <a:noFill/>
        </p:spPr>
        <p:txBody>
          <a:bodyPr vert="horz" wrap="square" lIns="72000" tIns="0" rIns="72000" bIns="0" rtlCol="0">
            <a:spAutoFit/>
          </a:bodyPr>
          <a:lstStyle/>
          <a:p>
            <a:r>
              <a:rPr lang="en-US" altLang="ja-JP" sz="1600" dirty="0">
                <a:latin typeface="+mn-ea"/>
              </a:rPr>
              <a:t>※</a:t>
            </a:r>
            <a:r>
              <a:rPr lang="ja-JP" altLang="en-US" sz="1600" dirty="0">
                <a:latin typeface="+mn-ea"/>
              </a:rPr>
              <a:t>今回、本事業で補助対象経費として計上する経費について、それぞれ説明してください。</a:t>
            </a:r>
            <a:endParaRPr lang="en-US" altLang="ja-JP" sz="1600" dirty="0">
              <a:latin typeface="+mn-ea"/>
            </a:endParaRPr>
          </a:p>
        </p:txBody>
      </p:sp>
      <p:sp>
        <p:nvSpPr>
          <p:cNvPr id="7" name="正方形/長方形 6">
            <a:extLst>
              <a:ext uri="{FF2B5EF4-FFF2-40B4-BE49-F238E27FC236}">
                <a16:creationId xmlns:a16="http://schemas.microsoft.com/office/drawing/2014/main" id="{1FC6DCC6-A67D-A777-1251-9D45B0F674EF}"/>
              </a:ext>
            </a:extLst>
          </p:cNvPr>
          <p:cNvSpPr/>
          <p:nvPr/>
        </p:nvSpPr>
        <p:spPr>
          <a:xfrm>
            <a:off x="458102" y="2736502"/>
            <a:ext cx="8782880" cy="3757603"/>
          </a:xfrm>
          <a:prstGeom prst="rect">
            <a:avLst/>
          </a:prstGeom>
          <a:solidFill>
            <a:schemeClr val="bg1"/>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mn-ea"/>
              </a:rPr>
              <a:t>構成図、図式、画像等</a:t>
            </a:r>
            <a:endParaRPr lang="en-US" altLang="ja-JP" dirty="0">
              <a:solidFill>
                <a:schemeClr val="tx1"/>
              </a:solidFill>
              <a:latin typeface="+mn-ea"/>
            </a:endParaRPr>
          </a:p>
        </p:txBody>
      </p:sp>
    </p:spTree>
    <p:extLst>
      <p:ext uri="{BB962C8B-B14F-4D97-AF65-F5344CB8AC3E}">
        <p14:creationId xmlns:p14="http://schemas.microsoft.com/office/powerpoint/2010/main" val="959534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83F1F-E0A1-567B-68DF-7F534ABB41EA}"/>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B9B6E318-32D7-2146-553E-E27AAD1E3449}"/>
              </a:ext>
            </a:extLst>
          </p:cNvPr>
          <p:cNvSpPr>
            <a:spLocks noGrp="1"/>
          </p:cNvSpPr>
          <p:nvPr>
            <p:ph type="title"/>
          </p:nvPr>
        </p:nvSpPr>
        <p:spPr>
          <a:xfrm>
            <a:off x="287874" y="221002"/>
            <a:ext cx="10515600" cy="609398"/>
          </a:xfrm>
        </p:spPr>
        <p:txBody>
          <a:bodyPr vert="horz" lIns="72000" tIns="0" rIns="72000" bIns="0">
            <a:spAutoFit/>
          </a:bodyPr>
          <a:lstStyle/>
          <a:p>
            <a:r>
              <a:rPr lang="ja-JP" altLang="en-US" dirty="0">
                <a:latin typeface="BIZ UDPゴシック" panose="020B0400000000000000" pitchFamily="50" charset="-128"/>
                <a:ea typeface="BIZ UDPゴシック" panose="020B0400000000000000" pitchFamily="50" charset="-128"/>
              </a:rPr>
              <a:t>２．補助事業の取組</a:t>
            </a:r>
            <a:endParaRPr kumimoji="1" lang="ja-JP" altLang="en-US"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B78B072C-059B-E55F-3F59-1D177305028B}"/>
              </a:ext>
            </a:extLst>
          </p:cNvPr>
          <p:cNvSpPr txBox="1"/>
          <p:nvPr/>
        </p:nvSpPr>
        <p:spPr>
          <a:xfrm>
            <a:off x="287874" y="1114496"/>
            <a:ext cx="4187144" cy="369332"/>
          </a:xfrm>
          <a:prstGeom prst="rect">
            <a:avLst/>
          </a:prstGeom>
          <a:noFill/>
        </p:spPr>
        <p:txBody>
          <a:bodyPr vert="horz" wrap="square" lIns="72000" tIns="0" rIns="72000" bIns="0" rtlCol="0" anchor="ctr" anchorCtr="0">
            <a:spAutoFit/>
          </a:bodyPr>
          <a:lstStyle/>
          <a:p>
            <a:r>
              <a:rPr lang="ja-JP" altLang="en-US" sz="2400" dirty="0">
                <a:latin typeface="メイリオ" panose="020B0604030504040204" pitchFamily="50" charset="-128"/>
                <a:ea typeface="メイリオ" panose="020B0604030504040204" pitchFamily="50" charset="-128"/>
              </a:rPr>
              <a:t>（２）補助事業の経費内容</a:t>
            </a:r>
          </a:p>
        </p:txBody>
      </p:sp>
      <p:sp>
        <p:nvSpPr>
          <p:cNvPr id="2" name="テキスト ボックス 1">
            <a:extLst>
              <a:ext uri="{FF2B5EF4-FFF2-40B4-BE49-F238E27FC236}">
                <a16:creationId xmlns:a16="http://schemas.microsoft.com/office/drawing/2014/main" id="{57CB8201-F3E3-0EE8-65BD-55610C4D66E6}"/>
              </a:ext>
            </a:extLst>
          </p:cNvPr>
          <p:cNvSpPr txBox="1"/>
          <p:nvPr/>
        </p:nvSpPr>
        <p:spPr>
          <a:xfrm>
            <a:off x="410520" y="2182404"/>
            <a:ext cx="9084960" cy="4708981"/>
          </a:xfrm>
          <a:prstGeom prst="rect">
            <a:avLst/>
          </a:prstGeom>
          <a:noFill/>
        </p:spPr>
        <p:txBody>
          <a:bodyPr vert="horz" wrap="square" lIns="72000" tIns="0" rIns="72000" bIns="0" rtlCol="0">
            <a:spAutoFit/>
          </a:bodyPr>
          <a:lstStyle/>
          <a:p>
            <a:r>
              <a:rPr lang="ja-JP" altLang="en-US" dirty="0">
                <a:latin typeface="+mn-ea"/>
              </a:rPr>
              <a:t>④○○の取組（専門家経費）</a:t>
            </a:r>
            <a:endParaRPr lang="en-US" altLang="ja-JP" dirty="0">
              <a:latin typeface="+mn-ea"/>
            </a:endParaRPr>
          </a:p>
          <a:p>
            <a:r>
              <a:rPr lang="ja-JP" altLang="en-US" dirty="0">
                <a:latin typeface="+mn-ea"/>
              </a:rPr>
              <a:t>　○○の導入にあわせて、○○社と業務委託契約を締結し、社内で○○の取組を行う。</a:t>
            </a:r>
            <a:endParaRPr lang="en-US" altLang="ja-JP" dirty="0">
              <a:latin typeface="+mn-ea"/>
            </a:endParaRPr>
          </a:p>
          <a:p>
            <a:r>
              <a:rPr lang="ja-JP" altLang="en-US" dirty="0">
                <a:latin typeface="+mn-ea"/>
              </a:rPr>
              <a:t>　これにより○○の課題を解消し、○○の効果を見込んでいる。</a:t>
            </a:r>
            <a:endParaRPr lang="en-US" altLang="ja-JP" dirty="0">
              <a:latin typeface="+mn-ea"/>
            </a:endParaRPr>
          </a:p>
          <a:p>
            <a:r>
              <a:rPr lang="ja-JP" altLang="en-US" dirty="0">
                <a:latin typeface="+mn-ea"/>
              </a:rPr>
              <a:t>　具体的には、業務委託契約書の仕様書記載の通り、下記の取組を実施する。</a:t>
            </a:r>
            <a:endParaRPr lang="en-US" altLang="ja-JP" dirty="0">
              <a:latin typeface="+mn-ea"/>
            </a:endParaRPr>
          </a:p>
          <a:p>
            <a:r>
              <a:rPr lang="ja-JP" altLang="en-US" dirty="0">
                <a:latin typeface="+mn-ea"/>
              </a:rPr>
              <a:t>　（ア）○○業務（内容を記載）</a:t>
            </a:r>
            <a:endParaRPr lang="en-US" altLang="ja-JP" dirty="0">
              <a:latin typeface="+mn-ea"/>
            </a:endParaRPr>
          </a:p>
          <a:p>
            <a:r>
              <a:rPr lang="ja-JP" altLang="en-US" dirty="0">
                <a:latin typeface="+mn-ea"/>
              </a:rPr>
              <a:t>　（イ）○○業務（内容を記載）</a:t>
            </a:r>
            <a:endParaRPr lang="en-US" altLang="ja-JP" dirty="0">
              <a:latin typeface="+mn-ea"/>
            </a:endParaRPr>
          </a:p>
          <a:p>
            <a:r>
              <a:rPr lang="ja-JP" altLang="en-US" dirty="0">
                <a:latin typeface="+mn-ea"/>
              </a:rPr>
              <a:t>　（ウ）○○業務（内容を記載）</a:t>
            </a:r>
            <a:endParaRPr lang="en-US" altLang="ja-JP" dirty="0">
              <a:latin typeface="+mn-ea"/>
            </a:endParaRPr>
          </a:p>
          <a:p>
            <a:endParaRPr lang="en-US" altLang="ja-JP" dirty="0">
              <a:latin typeface="+mn-ea"/>
            </a:endParaRPr>
          </a:p>
          <a:p>
            <a:r>
              <a:rPr lang="ja-JP" altLang="en-US" dirty="0">
                <a:latin typeface="+mn-ea"/>
              </a:rPr>
              <a:t>⑤○○設備の導入（ハードウェア経費）</a:t>
            </a:r>
            <a:endParaRPr lang="en-US" altLang="ja-JP" dirty="0">
              <a:latin typeface="+mn-ea"/>
            </a:endParaRPr>
          </a:p>
          <a:p>
            <a:r>
              <a:rPr lang="ja-JP" altLang="en-US" dirty="0">
                <a:latin typeface="+mn-ea"/>
              </a:rPr>
              <a:t>　○○の導入にあわせて、○○の設備を導入する。</a:t>
            </a:r>
            <a:endParaRPr lang="en-US" altLang="ja-JP" dirty="0">
              <a:latin typeface="+mn-ea"/>
            </a:endParaRPr>
          </a:p>
          <a:p>
            <a:r>
              <a:rPr lang="ja-JP" altLang="en-US" dirty="0">
                <a:latin typeface="+mn-ea"/>
              </a:rPr>
              <a:t>　○○設備は、導入するソフトウェアと○○と連携し、</a:t>
            </a:r>
            <a:endParaRPr lang="en-US" altLang="ja-JP" dirty="0">
              <a:latin typeface="+mn-ea"/>
            </a:endParaRPr>
          </a:p>
          <a:p>
            <a:r>
              <a:rPr lang="ja-JP" altLang="en-US" dirty="0">
                <a:latin typeface="+mn-ea"/>
              </a:rPr>
              <a:t>　○○に活用する。</a:t>
            </a:r>
            <a:endParaRPr lang="en-US" altLang="ja-JP" dirty="0">
              <a:latin typeface="+mn-ea"/>
            </a:endParaRPr>
          </a:p>
          <a:p>
            <a:r>
              <a:rPr lang="ja-JP" altLang="en-US" dirty="0">
                <a:latin typeface="+mn-ea"/>
              </a:rPr>
              <a:t>　これにより○○の効果を見込んでいる。</a:t>
            </a:r>
            <a:endParaRPr lang="en-US" altLang="ja-JP" dirty="0">
              <a:latin typeface="+mn-ea"/>
            </a:endParaRPr>
          </a:p>
          <a:p>
            <a:endParaRPr lang="en-US" altLang="ja-JP" dirty="0">
              <a:latin typeface="+mn-ea"/>
            </a:endParaRPr>
          </a:p>
          <a:p>
            <a:r>
              <a:rPr lang="ja-JP" altLang="en-US" dirty="0">
                <a:latin typeface="+mn-ea"/>
              </a:rPr>
              <a:t>⑥</a:t>
            </a:r>
            <a:r>
              <a:rPr lang="ja-JP" altLang="en-US">
                <a:latin typeface="+mn-ea"/>
              </a:rPr>
              <a:t>補助</a:t>
            </a:r>
            <a:r>
              <a:rPr lang="ja-JP" altLang="en-US" dirty="0">
                <a:latin typeface="+mn-ea"/>
              </a:rPr>
              <a:t>対象外経費での取組</a:t>
            </a:r>
            <a:endParaRPr lang="en-US" altLang="ja-JP" dirty="0">
              <a:latin typeface="+mn-ea"/>
            </a:endParaRPr>
          </a:p>
          <a:p>
            <a:r>
              <a:rPr lang="ja-JP" altLang="en-US" dirty="0">
                <a:latin typeface="+mn-ea"/>
              </a:rPr>
              <a:t>　今回、○○の経費は計上していないが、あわせて○○の効果のある○○も導入を予定している。　</a:t>
            </a:r>
            <a:endParaRPr lang="en-US" altLang="ja-JP" dirty="0">
              <a:latin typeface="+mn-ea"/>
            </a:endParaRPr>
          </a:p>
        </p:txBody>
      </p:sp>
      <p:sp>
        <p:nvSpPr>
          <p:cNvPr id="5" name="テキスト ボックス 4">
            <a:extLst>
              <a:ext uri="{FF2B5EF4-FFF2-40B4-BE49-F238E27FC236}">
                <a16:creationId xmlns:a16="http://schemas.microsoft.com/office/drawing/2014/main" id="{EFB58BC8-C656-A872-5035-640E2BBB2634}"/>
              </a:ext>
            </a:extLst>
          </p:cNvPr>
          <p:cNvSpPr txBox="1"/>
          <p:nvPr/>
        </p:nvSpPr>
        <p:spPr>
          <a:xfrm>
            <a:off x="982881" y="1605460"/>
            <a:ext cx="7676210" cy="492443"/>
          </a:xfrm>
          <a:prstGeom prst="rect">
            <a:avLst/>
          </a:prstGeom>
          <a:noFill/>
        </p:spPr>
        <p:txBody>
          <a:bodyPr vert="horz" wrap="square" lIns="72000" tIns="0" rIns="72000" bIns="0" rtlCol="0">
            <a:spAutoFit/>
          </a:bodyPr>
          <a:lstStyle/>
          <a:p>
            <a:r>
              <a:rPr lang="en-US" altLang="ja-JP" sz="1600" dirty="0">
                <a:latin typeface="+mn-ea"/>
              </a:rPr>
              <a:t>※</a:t>
            </a:r>
            <a:r>
              <a:rPr lang="ja-JP" altLang="en-US" sz="1600" dirty="0">
                <a:latin typeface="+mn-ea"/>
              </a:rPr>
              <a:t>今回、本事業で補助対象経費として計上する経費について、それぞれ説明してください。</a:t>
            </a:r>
            <a:endParaRPr lang="en-US" altLang="ja-JP" sz="1600" dirty="0">
              <a:latin typeface="+mn-ea"/>
            </a:endParaRPr>
          </a:p>
        </p:txBody>
      </p:sp>
      <p:sp>
        <p:nvSpPr>
          <p:cNvPr id="3" name="正方形/長方形 2">
            <a:extLst>
              <a:ext uri="{FF2B5EF4-FFF2-40B4-BE49-F238E27FC236}">
                <a16:creationId xmlns:a16="http://schemas.microsoft.com/office/drawing/2014/main" id="{ACA105F5-52F7-961A-C4AC-242673C4DF13}"/>
              </a:ext>
            </a:extLst>
          </p:cNvPr>
          <p:cNvSpPr/>
          <p:nvPr/>
        </p:nvSpPr>
        <p:spPr>
          <a:xfrm>
            <a:off x="6444369" y="4052173"/>
            <a:ext cx="3051111" cy="2051855"/>
          </a:xfrm>
          <a:prstGeom prst="rect">
            <a:avLst/>
          </a:prstGeom>
          <a:solidFill>
            <a:schemeClr val="bg1"/>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latin typeface="+mn-ea"/>
              </a:rPr>
              <a:t>※</a:t>
            </a:r>
            <a:r>
              <a:rPr lang="ja-JP" altLang="en-US" dirty="0">
                <a:solidFill>
                  <a:schemeClr val="tx1"/>
                </a:solidFill>
                <a:latin typeface="+mn-ea"/>
              </a:rPr>
              <a:t>　導入する</a:t>
            </a:r>
            <a:endParaRPr lang="en-US" altLang="ja-JP" dirty="0">
              <a:solidFill>
                <a:schemeClr val="tx1"/>
              </a:solidFill>
              <a:latin typeface="+mn-ea"/>
            </a:endParaRPr>
          </a:p>
          <a:p>
            <a:pPr algn="ctr"/>
            <a:r>
              <a:rPr lang="ja-JP" altLang="en-US" dirty="0">
                <a:solidFill>
                  <a:schemeClr val="tx1"/>
                </a:solidFill>
                <a:latin typeface="+mn-ea"/>
              </a:rPr>
              <a:t>ハードウェア</a:t>
            </a:r>
            <a:endParaRPr lang="en-US" altLang="ja-JP" dirty="0">
              <a:solidFill>
                <a:schemeClr val="tx1"/>
              </a:solidFill>
              <a:latin typeface="+mn-ea"/>
            </a:endParaRPr>
          </a:p>
          <a:p>
            <a:pPr algn="ctr"/>
            <a:r>
              <a:rPr lang="ja-JP" altLang="en-US" dirty="0">
                <a:solidFill>
                  <a:schemeClr val="tx1"/>
                </a:solidFill>
                <a:latin typeface="+mn-ea"/>
              </a:rPr>
              <a:t>の画像等</a:t>
            </a:r>
            <a:endParaRPr lang="en-US" altLang="ja-JP" dirty="0">
              <a:solidFill>
                <a:schemeClr val="tx1"/>
              </a:solidFill>
              <a:latin typeface="+mn-ea"/>
            </a:endParaRPr>
          </a:p>
        </p:txBody>
      </p:sp>
    </p:spTree>
    <p:extLst>
      <p:ext uri="{BB962C8B-B14F-4D97-AF65-F5344CB8AC3E}">
        <p14:creationId xmlns:p14="http://schemas.microsoft.com/office/powerpoint/2010/main" val="383017339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1915</TotalTime>
  <Words>2101</Words>
  <Application>Microsoft Office PowerPoint</Application>
  <PresentationFormat>A4 210 x 297 mm</PresentationFormat>
  <Paragraphs>171</Paragraphs>
  <Slides>13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BIZ UDPゴシック</vt:lpstr>
      <vt:lpstr>メイリオ</vt:lpstr>
      <vt:lpstr>游ゴシック</vt:lpstr>
      <vt:lpstr>Arial</vt:lpstr>
      <vt:lpstr>Calibri</vt:lpstr>
      <vt:lpstr>Calibri Light</vt:lpstr>
      <vt:lpstr>Office テーマ</vt:lpstr>
      <vt:lpstr>令和８年度 西条市中小企業等デジタル基盤強化事業費補助金 （DXモデル創出枠）  【DX・PR資料】（作成例）</vt:lpstr>
      <vt:lpstr>１．現状と課題</vt:lpstr>
      <vt:lpstr>１．現状と課題</vt:lpstr>
      <vt:lpstr>１．現状と課題</vt:lpstr>
      <vt:lpstr>２．補助事業の取組</vt:lpstr>
      <vt:lpstr>２．補助事業の取組</vt:lpstr>
      <vt:lpstr>２．補助事業の取組</vt:lpstr>
      <vt:lpstr>２．補助事業の取組</vt:lpstr>
      <vt:lpstr>２．補助事業の取組</vt:lpstr>
      <vt:lpstr>２．補助事業の取組</vt:lpstr>
      <vt:lpstr>２．補助事業の取組</vt:lpstr>
      <vt:lpstr>２．補助事業の取組</vt:lpstr>
      <vt:lpstr>３．DX先行モデルとしてのPR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福岡市 中小企業等DX促進モデル 事業補助金</dc:title>
  <dc:creator>渡部真太郎</dc:creator>
  <cp:lastModifiedBy>合田 俊樹</cp:lastModifiedBy>
  <cp:revision>42</cp:revision>
  <cp:lastPrinted>2026-05-07T01:12:23Z</cp:lastPrinted>
  <dcterms:modified xsi:type="dcterms:W3CDTF">2026-05-25T09:03:56Z</dcterms:modified>
</cp:coreProperties>
</file>