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A600"/>
    <a:srgbClr val="D09E00"/>
    <a:srgbClr val="00467A"/>
    <a:srgbClr val="FFEDB9"/>
    <a:srgbClr val="FFF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58ACD7-3536-4B3C-91E1-6583BB197683}" v="2" dt="2026-02-25T07:40:56.6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241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南部 包括" userId="ca976bda56a72266" providerId="LiveId" clId="{E2B996F2-C11A-4F5E-B3FE-AA2FC940F80A}"/>
    <pc:docChg chg="custSel modSld">
      <pc:chgData name="南部 包括" userId="ca976bda56a72266" providerId="LiveId" clId="{E2B996F2-C11A-4F5E-B3FE-AA2FC940F80A}" dt="2026-02-25T07:40:56.638" v="33"/>
      <pc:docMkLst>
        <pc:docMk/>
      </pc:docMkLst>
      <pc:sldChg chg="modSp mod">
        <pc:chgData name="南部 包括" userId="ca976bda56a72266" providerId="LiveId" clId="{E2B996F2-C11A-4F5E-B3FE-AA2FC940F80A}" dt="2026-02-25T07:40:56.638" v="33"/>
        <pc:sldMkLst>
          <pc:docMk/>
          <pc:sldMk cId="4040078963" sldId="256"/>
        </pc:sldMkLst>
        <pc:spChg chg="mod">
          <ac:chgData name="南部 包括" userId="ca976bda56a72266" providerId="LiveId" clId="{E2B996F2-C11A-4F5E-B3FE-AA2FC940F80A}" dt="2026-02-25T07:40:56.638" v="33"/>
          <ac:spMkLst>
            <pc:docMk/>
            <pc:sldMk cId="4040078963" sldId="256"/>
            <ac:spMk id="22" creationId="{653BE422-DEFF-506D-F378-48A154325E5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00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94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97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48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3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80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79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46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25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77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680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ED0BC-F77C-4559-B970-3558364B3985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953B2-557B-4BCE-B845-90761C591B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96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ahag.net/003986-heart-decoration/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pixabay.com/ja/%E8%A6%81%E7%B4%84-%E3%82%A2%E3%83%BC%E3%83%88-%E8%83%8C%E6%99%AF-%E7%BE%8E%E3%81%97%E3%81%84-%E7%BE%8E%E3%81%97%E3%81%95-%E3%82%AB%E3%83%BC%E3%83%89-%E3%82%AB%E3%83%BC%E3%83%AB-%E8%A3%85%E9%A3%BE%E7%9A%84%E3%81%AA-17691/" TargetMode="Externa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1A1593B8-8491-1198-7FA5-7C5468DE780C}"/>
              </a:ext>
            </a:extLst>
          </p:cNvPr>
          <p:cNvSpPr/>
          <p:nvPr/>
        </p:nvSpPr>
        <p:spPr>
          <a:xfrm>
            <a:off x="1095154" y="1942023"/>
            <a:ext cx="5024073" cy="3552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88D93286-AE78-6229-6C31-1965B44DC7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4540D87-08C4-A7C6-98B1-0E212B590B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0" y="0"/>
            <a:ext cx="6858000" cy="992274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359628-625B-A3A5-9CD7-6E8597E0E44B}"/>
              </a:ext>
            </a:extLst>
          </p:cNvPr>
          <p:cNvSpPr txBox="1"/>
          <p:nvPr/>
        </p:nvSpPr>
        <p:spPr>
          <a:xfrm>
            <a:off x="-4454777" y="551290"/>
            <a:ext cx="3754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3200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5C97F02-EC32-4C8F-98DB-541118774D88}"/>
              </a:ext>
            </a:extLst>
          </p:cNvPr>
          <p:cNvSpPr/>
          <p:nvPr/>
        </p:nvSpPr>
        <p:spPr>
          <a:xfrm>
            <a:off x="468312" y="7072178"/>
            <a:ext cx="5921375" cy="1300840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b="1" cap="none" spc="0" dirty="0">
                <a:ln w="10160">
                  <a:solidFill>
                    <a:schemeClr val="tx1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　</a:t>
            </a:r>
            <a:r>
              <a:rPr lang="ja-JP" altLang="en-US" sz="1500" cap="none" spc="0" dirty="0">
                <a:ln w="10160">
                  <a:solidFill>
                    <a:schemeClr val="tx1"/>
                  </a:solidFill>
                  <a:prstDash val="solid"/>
                </a:ln>
              </a:rPr>
              <a:t>愛カフェとは、認知症の方やそのご家族、地域にお住いの方なら、どなたでもご参加いただけます。</a:t>
            </a:r>
            <a:endParaRPr lang="en-US" altLang="ja-JP" sz="1500" cap="none" spc="0" dirty="0">
              <a:ln w="10160">
                <a:solidFill>
                  <a:schemeClr val="tx1"/>
                </a:solidFill>
                <a:prstDash val="solid"/>
              </a:ln>
            </a:endParaRPr>
          </a:p>
          <a:p>
            <a:pPr algn="l"/>
            <a:r>
              <a:rPr lang="ja-JP" altLang="en-US" sz="1500" cap="none" spc="0" dirty="0">
                <a:ln w="10160">
                  <a:solidFill>
                    <a:schemeClr val="tx1"/>
                  </a:solidFill>
                  <a:prstDash val="solid"/>
                </a:ln>
              </a:rPr>
              <a:t>　愛カフェでは</a:t>
            </a:r>
            <a:r>
              <a:rPr lang="ja-JP" altLang="en-US" sz="1500" dirty="0">
                <a:ln w="10160">
                  <a:solidFill>
                    <a:schemeClr val="tx1"/>
                  </a:solidFill>
                  <a:prstDash val="solid"/>
                </a:ln>
              </a:rPr>
              <a:t>介護支援専門員</a:t>
            </a:r>
            <a:r>
              <a:rPr lang="ja-JP" altLang="en-US" sz="1500" cap="none" spc="0" dirty="0">
                <a:ln w="10160">
                  <a:solidFill>
                    <a:schemeClr val="tx1"/>
                  </a:solidFill>
                  <a:prstDash val="solid"/>
                </a:ln>
              </a:rPr>
              <a:t>、社会福祉士、保健師、理学療法士などの専門職員が様々な相談に対応します。</a:t>
            </a:r>
            <a:endParaRPr lang="en-US" altLang="ja-JP" sz="1500" cap="none" spc="0" dirty="0">
              <a:ln w="10160">
                <a:solidFill>
                  <a:schemeClr val="tx1"/>
                </a:solidFill>
                <a:prstDash val="solid"/>
              </a:ln>
            </a:endParaRPr>
          </a:p>
          <a:p>
            <a:pPr algn="l"/>
            <a:r>
              <a:rPr lang="ja-JP" altLang="en-US" sz="1500" cap="none" spc="0" dirty="0">
                <a:ln w="10160">
                  <a:solidFill>
                    <a:schemeClr val="tx1"/>
                  </a:solidFill>
                  <a:prstDash val="solid"/>
                </a:ln>
              </a:rPr>
              <a:t>　お気軽にお越しください</a:t>
            </a:r>
            <a:r>
              <a:rPr lang="ja-JP" altLang="en-US" sz="1500" b="1" cap="none" spc="0" dirty="0">
                <a:ln w="10160">
                  <a:solidFill>
                    <a:schemeClr val="tx1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791FF087-B3EE-476C-8930-9990CA87A51A}"/>
              </a:ext>
            </a:extLst>
          </p:cNvPr>
          <p:cNvSpPr/>
          <p:nvPr/>
        </p:nvSpPr>
        <p:spPr>
          <a:xfrm>
            <a:off x="3428999" y="8367498"/>
            <a:ext cx="3036094" cy="118591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FF0000"/>
            </a:solidFill>
          </a:ln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cap="none" spc="0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　</a:t>
            </a:r>
            <a:r>
              <a:rPr lang="ja-JP" altLang="en-US" sz="14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　　　</a:t>
            </a:r>
            <a:r>
              <a:rPr lang="en-US" altLang="ja-JP" sz="14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467A"/>
                </a:solidFill>
              </a:rPr>
              <a:t>〈</a:t>
            </a:r>
            <a:r>
              <a:rPr lang="ja-JP" altLang="en-US" sz="14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467A"/>
                </a:solidFill>
              </a:rPr>
              <a:t>問い合わせ先</a:t>
            </a:r>
            <a:r>
              <a:rPr lang="en-US" altLang="ja-JP" sz="14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467A"/>
                </a:solidFill>
              </a:rPr>
              <a:t>〉</a:t>
            </a:r>
          </a:p>
          <a:p>
            <a:pPr algn="l"/>
            <a:r>
              <a:rPr lang="ja-JP" altLang="en-US" sz="14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467A"/>
                </a:solidFill>
              </a:rPr>
              <a:t>　地域包括支援センター西条南部</a:t>
            </a:r>
            <a:endParaRPr lang="en-US" altLang="ja-JP" sz="1400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00467A"/>
              </a:solidFill>
            </a:endParaRPr>
          </a:p>
          <a:p>
            <a:pPr algn="l"/>
            <a:r>
              <a:rPr lang="ja-JP" altLang="en-US" sz="14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467A"/>
                </a:solidFill>
              </a:rPr>
              <a:t>　西条市福武字蔵ノ尾甲１６２－１</a:t>
            </a:r>
            <a:endParaRPr lang="en-US" altLang="ja-JP" sz="1400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00467A"/>
              </a:solidFill>
            </a:endParaRPr>
          </a:p>
          <a:p>
            <a:pPr algn="l"/>
            <a:r>
              <a:rPr lang="ja-JP" altLang="en-US" sz="14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0467A"/>
                </a:solidFill>
              </a:rPr>
              <a:t>（０８９７）５５－０６３０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6C5E38A-4598-A5D6-BB47-1BA3E08B9CCE}"/>
              </a:ext>
            </a:extLst>
          </p:cNvPr>
          <p:cNvSpPr txBox="1"/>
          <p:nvPr/>
        </p:nvSpPr>
        <p:spPr>
          <a:xfrm>
            <a:off x="1315858" y="367072"/>
            <a:ext cx="4226282" cy="132343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愛</a:t>
            </a:r>
            <a:r>
              <a:rPr kumimoji="1" lang="ja-JP" altLang="en-US" sz="6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6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カ</a:t>
            </a:r>
            <a:r>
              <a:rPr kumimoji="1" lang="ja-JP" altLang="en-US" sz="2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60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フェ</a:t>
            </a:r>
          </a:p>
        </p:txBody>
      </p:sp>
      <p:sp>
        <p:nvSpPr>
          <p:cNvPr id="22" name="テキスト ボックス 30">
            <a:extLst>
              <a:ext uri="{FF2B5EF4-FFF2-40B4-BE49-F238E27FC236}">
                <a16:creationId xmlns:a16="http://schemas.microsoft.com/office/drawing/2014/main" id="{653BE422-DEFF-506D-F378-48A154325E58}"/>
              </a:ext>
            </a:extLst>
          </p:cNvPr>
          <p:cNvSpPr txBox="1"/>
          <p:nvPr/>
        </p:nvSpPr>
        <p:spPr>
          <a:xfrm>
            <a:off x="255494" y="5539196"/>
            <a:ext cx="6373906" cy="1516238"/>
          </a:xfrm>
          <a:prstGeom prst="rect">
            <a:avLst/>
          </a:prstGeom>
          <a:solidFill>
            <a:srgbClr val="FFEDB9"/>
          </a:solidFill>
          <a:ln w="38100" cmpd="sng">
            <a:solidFill>
              <a:schemeClr val="accent5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三か所にて開催しております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開催日時：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1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月・４月・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7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月・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10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月　第３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火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曜日　　１０：００～１２：００　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開催場所：飯岡公民館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開催日時：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2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月・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5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月・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8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月・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11</a:t>
            </a:r>
            <a:r>
              <a:rPr kumimoji="1" lang="ja-JP" altLang="en-US" sz="105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　第３</a:t>
            </a:r>
            <a:r>
              <a:rPr kumimoji="1" lang="ja-JP" altLang="en-US" sz="1050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金</a:t>
            </a:r>
            <a:r>
              <a:rPr kumimoji="1" lang="ja-JP" altLang="en-US" sz="105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曜日　　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１０：００～１２：００</a:t>
            </a:r>
            <a:endParaRPr kumimoji="1" lang="en-US" altLang="ja-JP" sz="1050" dirty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開催場所：神戸公民館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開催日時：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3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月・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6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月・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9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月・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12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　第３</a:t>
            </a:r>
            <a:r>
              <a:rPr kumimoji="1" lang="ja-JP" altLang="en-US" sz="1050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曜日</a:t>
            </a:r>
            <a:r>
              <a:rPr kumimoji="1" lang="en-US" altLang="ja-JP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※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祝日の場合は第４</a:t>
            </a:r>
            <a:r>
              <a:rPr kumimoji="1" lang="ja-JP" altLang="en-US" sz="1050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</a:t>
            </a:r>
            <a:r>
              <a:rPr kumimoji="1" lang="ja-JP" altLang="en-US" sz="1050" dirty="0">
                <a:solidFill>
                  <a:prstClr val="black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曜日　　１０：００～１２：００</a:t>
            </a:r>
            <a:endParaRPr kumimoji="1" lang="en-US" altLang="ja-JP" sz="1050" dirty="0">
              <a:solidFill>
                <a:prstClr val="black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+mn-cs"/>
              </a:rPr>
              <a:t>開催場所：大町公民館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+mn-cs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B24DB105-37AF-D557-C9CF-E692259E419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52" y="8512938"/>
            <a:ext cx="2072916" cy="1040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C3B5096-2F85-A01D-C75E-6DB3122B4FB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54" y="1942023"/>
            <a:ext cx="4965784" cy="3554456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FFA97C-3A92-FA5B-298A-1A693E540A7B}"/>
              </a:ext>
            </a:extLst>
          </p:cNvPr>
          <p:cNvSpPr txBox="1"/>
          <p:nvPr/>
        </p:nvSpPr>
        <p:spPr>
          <a:xfrm>
            <a:off x="1315858" y="9553412"/>
            <a:ext cx="1052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311012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0078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EEF54796-EC1B-F61A-0336-3DD440A7D8CB}"/>
              </a:ext>
            </a:extLst>
          </p:cNvPr>
          <p:cNvSpPr/>
          <p:nvPr/>
        </p:nvSpPr>
        <p:spPr>
          <a:xfrm>
            <a:off x="4045234" y="2058756"/>
            <a:ext cx="100654" cy="307280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8936B79D-2966-5283-0630-99F32694B962}"/>
              </a:ext>
            </a:extLst>
          </p:cNvPr>
          <p:cNvSpPr/>
          <p:nvPr/>
        </p:nvSpPr>
        <p:spPr>
          <a:xfrm>
            <a:off x="2694030" y="1116418"/>
            <a:ext cx="109855" cy="195639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AFE5E4-E564-6A1B-1939-18C2A8CDE8FC}"/>
              </a:ext>
            </a:extLst>
          </p:cNvPr>
          <p:cNvSpPr txBox="1"/>
          <p:nvPr/>
        </p:nvSpPr>
        <p:spPr>
          <a:xfrm>
            <a:off x="680476" y="318977"/>
            <a:ext cx="574158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b="1" dirty="0"/>
              <a:t>アクセスマップ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196CC42-E58E-5F86-DEF6-5CF21A4C9685}"/>
              </a:ext>
            </a:extLst>
          </p:cNvPr>
          <p:cNvSpPr txBox="1"/>
          <p:nvPr/>
        </p:nvSpPr>
        <p:spPr>
          <a:xfrm>
            <a:off x="593288" y="895178"/>
            <a:ext cx="5802695" cy="52099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A1A562-D5CF-D367-C0CA-F7EB00F71088}"/>
              </a:ext>
            </a:extLst>
          </p:cNvPr>
          <p:cNvSpPr/>
          <p:nvPr/>
        </p:nvSpPr>
        <p:spPr>
          <a:xfrm>
            <a:off x="988820" y="1770303"/>
            <a:ext cx="5103628" cy="9569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90253E6-405B-39EB-E23D-25CF7CBFA5EB}"/>
              </a:ext>
            </a:extLst>
          </p:cNvPr>
          <p:cNvSpPr/>
          <p:nvPr/>
        </p:nvSpPr>
        <p:spPr>
          <a:xfrm>
            <a:off x="2319227" y="1764978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AA31D32-B49B-C572-67BB-6AF667BD005B}"/>
              </a:ext>
            </a:extLst>
          </p:cNvPr>
          <p:cNvSpPr/>
          <p:nvPr/>
        </p:nvSpPr>
        <p:spPr>
          <a:xfrm>
            <a:off x="3391784" y="1764978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3202BED-96FA-551D-00BE-41A09D2DBFAC}"/>
              </a:ext>
            </a:extLst>
          </p:cNvPr>
          <p:cNvSpPr/>
          <p:nvPr/>
        </p:nvSpPr>
        <p:spPr>
          <a:xfrm>
            <a:off x="4428450" y="1764978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0D3D6CB-DA17-7E19-AFBF-C4A1368C05EB}"/>
              </a:ext>
            </a:extLst>
          </p:cNvPr>
          <p:cNvSpPr/>
          <p:nvPr/>
        </p:nvSpPr>
        <p:spPr>
          <a:xfrm>
            <a:off x="4946783" y="1764978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AFE65E9-F39E-B836-CC30-62279D5ED25C}"/>
              </a:ext>
            </a:extLst>
          </p:cNvPr>
          <p:cNvSpPr/>
          <p:nvPr/>
        </p:nvSpPr>
        <p:spPr>
          <a:xfrm>
            <a:off x="5465116" y="1764978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8CA4A5-2F9A-24F4-3F47-0B67F398BEFA}"/>
              </a:ext>
            </a:extLst>
          </p:cNvPr>
          <p:cNvSpPr/>
          <p:nvPr/>
        </p:nvSpPr>
        <p:spPr>
          <a:xfrm>
            <a:off x="5983449" y="1767791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2F57A2D3-FE56-8458-556B-1297BD8E12C8}"/>
              </a:ext>
            </a:extLst>
          </p:cNvPr>
          <p:cNvSpPr/>
          <p:nvPr/>
        </p:nvSpPr>
        <p:spPr>
          <a:xfrm>
            <a:off x="1164265" y="1704017"/>
            <a:ext cx="499728" cy="23392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4871FC8C-C14C-B2F9-8FE5-41645E44B48D}"/>
              </a:ext>
            </a:extLst>
          </p:cNvPr>
          <p:cNvSpPr/>
          <p:nvPr/>
        </p:nvSpPr>
        <p:spPr>
          <a:xfrm>
            <a:off x="967563" y="1488558"/>
            <a:ext cx="978195" cy="8646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D6F9558A-25E9-1B12-35C1-1B4CF2FD1B41}"/>
              </a:ext>
            </a:extLst>
          </p:cNvPr>
          <p:cNvSpPr/>
          <p:nvPr/>
        </p:nvSpPr>
        <p:spPr>
          <a:xfrm>
            <a:off x="1871330" y="1116419"/>
            <a:ext cx="111637" cy="307280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EFD20940-86EE-C624-BFAF-1927D3BE4988}"/>
              </a:ext>
            </a:extLst>
          </p:cNvPr>
          <p:cNvSpPr/>
          <p:nvPr/>
        </p:nvSpPr>
        <p:spPr>
          <a:xfrm>
            <a:off x="967563" y="3072809"/>
            <a:ext cx="5178056" cy="13823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EF4B8903-D07E-779A-79C5-19A2B6672B38}"/>
              </a:ext>
            </a:extLst>
          </p:cNvPr>
          <p:cNvSpPr/>
          <p:nvPr/>
        </p:nvSpPr>
        <p:spPr>
          <a:xfrm>
            <a:off x="1799557" y="1770277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E54AC6C-A58F-8E85-B31E-A59EB0D17AC9}"/>
              </a:ext>
            </a:extLst>
          </p:cNvPr>
          <p:cNvSpPr/>
          <p:nvPr/>
        </p:nvSpPr>
        <p:spPr>
          <a:xfrm>
            <a:off x="2873451" y="1764978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2C465F9-83F4-9ADE-FFF0-2BCBE35FE568}"/>
              </a:ext>
            </a:extLst>
          </p:cNvPr>
          <p:cNvSpPr/>
          <p:nvPr/>
        </p:nvSpPr>
        <p:spPr>
          <a:xfrm>
            <a:off x="3910117" y="1767783"/>
            <a:ext cx="255181" cy="95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F9A32EE-D573-EAC2-75AF-CDF24ED91160}"/>
              </a:ext>
            </a:extLst>
          </p:cNvPr>
          <p:cNvSpPr/>
          <p:nvPr/>
        </p:nvSpPr>
        <p:spPr>
          <a:xfrm>
            <a:off x="1356540" y="1116418"/>
            <a:ext cx="102786" cy="57042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F54B8FA4-A7B7-9FC1-7EFB-88B22BF77CFC}"/>
              </a:ext>
            </a:extLst>
          </p:cNvPr>
          <p:cNvSpPr/>
          <p:nvPr/>
        </p:nvSpPr>
        <p:spPr>
          <a:xfrm>
            <a:off x="1871330" y="2236347"/>
            <a:ext cx="939203" cy="956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BC05EFBD-63DE-0F02-9E25-C31E0EC2B013}"/>
              </a:ext>
            </a:extLst>
          </p:cNvPr>
          <p:cNvSpPr/>
          <p:nvPr/>
        </p:nvSpPr>
        <p:spPr>
          <a:xfrm>
            <a:off x="967563" y="2677593"/>
            <a:ext cx="912180" cy="956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DC3B44EC-96FA-336E-C644-CF4CA25E48D4}"/>
              </a:ext>
            </a:extLst>
          </p:cNvPr>
          <p:cNvSpPr/>
          <p:nvPr/>
        </p:nvSpPr>
        <p:spPr>
          <a:xfrm>
            <a:off x="1959044" y="1186262"/>
            <a:ext cx="1469956" cy="956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E009A0D1-27E7-D169-CADA-7FE1030B4A63}"/>
              </a:ext>
            </a:extLst>
          </p:cNvPr>
          <p:cNvSpPr/>
          <p:nvPr/>
        </p:nvSpPr>
        <p:spPr>
          <a:xfrm>
            <a:off x="3397458" y="1189034"/>
            <a:ext cx="100654" cy="188377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E326D415-DBE6-19F3-20BD-1DE83BE68D3E}"/>
              </a:ext>
            </a:extLst>
          </p:cNvPr>
          <p:cNvSpPr/>
          <p:nvPr/>
        </p:nvSpPr>
        <p:spPr>
          <a:xfrm rot="6246413">
            <a:off x="2992278" y="2938461"/>
            <a:ext cx="74819" cy="23206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DBADE009-6B33-5FBA-3202-B19A2C9CD3F5}"/>
              </a:ext>
            </a:extLst>
          </p:cNvPr>
          <p:cNvSpPr/>
          <p:nvPr/>
        </p:nvSpPr>
        <p:spPr>
          <a:xfrm>
            <a:off x="4135170" y="4322162"/>
            <a:ext cx="1132082" cy="956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B3223E71-D8C6-3959-2987-69DDCBD9099E}"/>
              </a:ext>
            </a:extLst>
          </p:cNvPr>
          <p:cNvSpPr/>
          <p:nvPr/>
        </p:nvSpPr>
        <p:spPr>
          <a:xfrm>
            <a:off x="3806456" y="4857307"/>
            <a:ext cx="1434211" cy="956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9812D372-58FE-963B-5755-A9A5EF6AC01D}"/>
              </a:ext>
            </a:extLst>
          </p:cNvPr>
          <p:cNvSpPr/>
          <p:nvPr/>
        </p:nvSpPr>
        <p:spPr>
          <a:xfrm>
            <a:off x="3817439" y="4314829"/>
            <a:ext cx="100654" cy="63817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801D3271-2FB0-2404-9CB7-6E8BFE8E4ECB}"/>
              </a:ext>
            </a:extLst>
          </p:cNvPr>
          <p:cNvSpPr/>
          <p:nvPr/>
        </p:nvSpPr>
        <p:spPr>
          <a:xfrm>
            <a:off x="3059689" y="3211042"/>
            <a:ext cx="100654" cy="192052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874D0418-5C34-788B-D96D-6911EF67D7EE}"/>
              </a:ext>
            </a:extLst>
          </p:cNvPr>
          <p:cNvSpPr/>
          <p:nvPr/>
        </p:nvSpPr>
        <p:spPr>
          <a:xfrm>
            <a:off x="1020726" y="5463722"/>
            <a:ext cx="5178056" cy="138233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4005E570-7E74-9333-B1F9-37E5715CDF3B}"/>
              </a:ext>
            </a:extLst>
          </p:cNvPr>
          <p:cNvSpPr/>
          <p:nvPr/>
        </p:nvSpPr>
        <p:spPr>
          <a:xfrm>
            <a:off x="4145888" y="3501858"/>
            <a:ext cx="884891" cy="51819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4DF9513-AD5B-54A3-26DE-574A19536A81}"/>
              </a:ext>
            </a:extLst>
          </p:cNvPr>
          <p:cNvSpPr txBox="1"/>
          <p:nvPr/>
        </p:nvSpPr>
        <p:spPr>
          <a:xfrm>
            <a:off x="4646407" y="1537506"/>
            <a:ext cx="653936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JR</a:t>
            </a:r>
            <a:r>
              <a:rPr kumimoji="1" lang="ja-JP" altLang="en-US" sz="800" dirty="0"/>
              <a:t>予讃線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8D2CB13-4A96-BB4F-D123-57294C215B4A}"/>
              </a:ext>
            </a:extLst>
          </p:cNvPr>
          <p:cNvSpPr txBox="1"/>
          <p:nvPr/>
        </p:nvSpPr>
        <p:spPr>
          <a:xfrm>
            <a:off x="5137653" y="3545509"/>
            <a:ext cx="1132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n-ea"/>
              </a:rPr>
              <a:t>西条</a:t>
            </a:r>
            <a:endParaRPr kumimoji="1" lang="en-US" altLang="ja-JP" sz="1200" b="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  <a:latin typeface="+mn-ea"/>
              </a:rPr>
              <a:t>愛寿会病院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A1F4887-9EB4-6097-7AD0-70A9A5181CD8}"/>
              </a:ext>
            </a:extLst>
          </p:cNvPr>
          <p:cNvSpPr txBox="1"/>
          <p:nvPr/>
        </p:nvSpPr>
        <p:spPr>
          <a:xfrm>
            <a:off x="4234607" y="2795931"/>
            <a:ext cx="212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🚏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E5F2D0B4-E784-F5AE-19F8-5602E57F3098}"/>
              </a:ext>
            </a:extLst>
          </p:cNvPr>
          <p:cNvSpPr txBox="1"/>
          <p:nvPr/>
        </p:nvSpPr>
        <p:spPr>
          <a:xfrm>
            <a:off x="5623587" y="3226631"/>
            <a:ext cx="773514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至新居浜→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AED69AA-2682-EDC9-5674-4C28F8B625C0}"/>
              </a:ext>
            </a:extLst>
          </p:cNvPr>
          <p:cNvSpPr txBox="1"/>
          <p:nvPr/>
        </p:nvSpPr>
        <p:spPr>
          <a:xfrm>
            <a:off x="758616" y="3245536"/>
            <a:ext cx="773514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←至松山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34346545-2BCB-91D7-465F-6E71E1D8E7D3}"/>
              </a:ext>
            </a:extLst>
          </p:cNvPr>
          <p:cNvSpPr txBox="1"/>
          <p:nvPr/>
        </p:nvSpPr>
        <p:spPr>
          <a:xfrm>
            <a:off x="2763465" y="2795195"/>
            <a:ext cx="77351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マルナカ</a:t>
            </a:r>
            <a:endParaRPr kumimoji="1" lang="en-US" altLang="ja-JP" sz="800" dirty="0"/>
          </a:p>
          <a:p>
            <a:r>
              <a:rPr kumimoji="1" lang="ja-JP" altLang="en-US" sz="800" dirty="0"/>
              <a:t>　　　●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DC5E98EF-49FE-05DD-C18A-EBE60A825E08}"/>
              </a:ext>
            </a:extLst>
          </p:cNvPr>
          <p:cNvSpPr txBox="1"/>
          <p:nvPr/>
        </p:nvSpPr>
        <p:spPr>
          <a:xfrm>
            <a:off x="3617961" y="2257624"/>
            <a:ext cx="338554" cy="8595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" dirty="0"/>
              <a:t>㈱レグザム●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0DBFBFE6-27D7-3947-C9D4-FC99E6F86579}"/>
              </a:ext>
            </a:extLst>
          </p:cNvPr>
          <p:cNvSpPr txBox="1"/>
          <p:nvPr/>
        </p:nvSpPr>
        <p:spPr>
          <a:xfrm>
            <a:off x="4088370" y="2519122"/>
            <a:ext cx="307777" cy="6350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" dirty="0"/>
              <a:t>ローソン●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4377B705-AC69-EC7C-5C10-2CB1DD17195A}"/>
              </a:ext>
            </a:extLst>
          </p:cNvPr>
          <p:cNvSpPr txBox="1"/>
          <p:nvPr/>
        </p:nvSpPr>
        <p:spPr>
          <a:xfrm>
            <a:off x="3782225" y="3192378"/>
            <a:ext cx="212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🚏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425661BB-4AE0-0E30-ECB6-EC55C8E85CAE}"/>
              </a:ext>
            </a:extLst>
          </p:cNvPr>
          <p:cNvSpPr txBox="1"/>
          <p:nvPr/>
        </p:nvSpPr>
        <p:spPr>
          <a:xfrm>
            <a:off x="4407556" y="2790486"/>
            <a:ext cx="56581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地蔵原</a:t>
            </a:r>
            <a:endParaRPr kumimoji="1" lang="en-US" altLang="ja-JP" sz="800" dirty="0"/>
          </a:p>
          <a:p>
            <a:r>
              <a:rPr kumimoji="1" lang="ja-JP" altLang="en-US" sz="800" dirty="0"/>
              <a:t>バス停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82AFA2B3-7DCB-12E1-0274-18ADFC6FC434}"/>
              </a:ext>
            </a:extLst>
          </p:cNvPr>
          <p:cNvSpPr txBox="1"/>
          <p:nvPr/>
        </p:nvSpPr>
        <p:spPr>
          <a:xfrm>
            <a:off x="3447785" y="3198916"/>
            <a:ext cx="56581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地蔵原</a:t>
            </a:r>
            <a:endParaRPr kumimoji="1" lang="en-US" altLang="ja-JP" sz="800" dirty="0"/>
          </a:p>
          <a:p>
            <a:r>
              <a:rPr kumimoji="1" lang="ja-JP" altLang="en-US" sz="800" dirty="0"/>
              <a:t>バス停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E1DB23A-2B07-F445-9A76-8469F62DB684}"/>
              </a:ext>
            </a:extLst>
          </p:cNvPr>
          <p:cNvSpPr txBox="1"/>
          <p:nvPr/>
        </p:nvSpPr>
        <p:spPr>
          <a:xfrm>
            <a:off x="986439" y="1990971"/>
            <a:ext cx="86665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伊予西条駅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877B8E0-4D95-B872-94D0-4C4CE0CEE4B3}"/>
              </a:ext>
            </a:extLst>
          </p:cNvPr>
          <p:cNvSpPr txBox="1"/>
          <p:nvPr/>
        </p:nvSpPr>
        <p:spPr>
          <a:xfrm>
            <a:off x="2196188" y="4213496"/>
            <a:ext cx="476198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福武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F14FBDF9-1B47-9FCF-D9CE-F6CC8ED51B12}"/>
              </a:ext>
            </a:extLst>
          </p:cNvPr>
          <p:cNvSpPr txBox="1"/>
          <p:nvPr/>
        </p:nvSpPr>
        <p:spPr>
          <a:xfrm>
            <a:off x="3190901" y="5131565"/>
            <a:ext cx="626538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地蔵原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DB02580-CB07-F983-5911-CC4297E9DDFA}"/>
              </a:ext>
            </a:extLst>
          </p:cNvPr>
          <p:cNvSpPr txBox="1"/>
          <p:nvPr/>
        </p:nvSpPr>
        <p:spPr>
          <a:xfrm>
            <a:off x="1047755" y="2772634"/>
            <a:ext cx="93744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JA</a:t>
            </a:r>
            <a:r>
              <a:rPr kumimoji="1" lang="ja-JP" altLang="en-US" sz="800" dirty="0"/>
              <a:t>えひめ未来</a:t>
            </a:r>
            <a:endParaRPr kumimoji="1" lang="en-US" altLang="ja-JP" sz="800" dirty="0"/>
          </a:p>
          <a:p>
            <a:r>
              <a:rPr kumimoji="1" lang="ja-JP" altLang="en-US" sz="800" dirty="0"/>
              <a:t>　　大町支所●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2BE2428D-FDBB-D0C5-A6EE-467C221CB6B3}"/>
              </a:ext>
            </a:extLst>
          </p:cNvPr>
          <p:cNvSpPr txBox="1"/>
          <p:nvPr/>
        </p:nvSpPr>
        <p:spPr>
          <a:xfrm>
            <a:off x="3070842" y="5627913"/>
            <a:ext cx="1017528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松山自動車道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E2245B68-8537-9FDD-E94E-4373E9059817}"/>
              </a:ext>
            </a:extLst>
          </p:cNvPr>
          <p:cNvSpPr txBox="1"/>
          <p:nvPr/>
        </p:nvSpPr>
        <p:spPr>
          <a:xfrm>
            <a:off x="593288" y="6378624"/>
            <a:ext cx="5802695" cy="30728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4DFE684-50D5-9B78-52B1-69972B44BDBB}"/>
              </a:ext>
            </a:extLst>
          </p:cNvPr>
          <p:cNvSpPr/>
          <p:nvPr/>
        </p:nvSpPr>
        <p:spPr>
          <a:xfrm>
            <a:off x="1164265" y="8737376"/>
            <a:ext cx="1328913" cy="21836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CCF0AD5A-F9AB-8609-B9A0-4E6D29138E27}"/>
              </a:ext>
            </a:extLst>
          </p:cNvPr>
          <p:cNvSpPr/>
          <p:nvPr/>
        </p:nvSpPr>
        <p:spPr>
          <a:xfrm>
            <a:off x="1335187" y="7787686"/>
            <a:ext cx="1183920" cy="21836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F01A2FE2-442C-E367-E07F-638D46CB6838}"/>
              </a:ext>
            </a:extLst>
          </p:cNvPr>
          <p:cNvSpPr/>
          <p:nvPr/>
        </p:nvSpPr>
        <p:spPr>
          <a:xfrm>
            <a:off x="1307889" y="8349132"/>
            <a:ext cx="1090412" cy="22981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7A990DB8-4CFD-3B42-826F-A258B817115B}"/>
              </a:ext>
            </a:extLst>
          </p:cNvPr>
          <p:cNvSpPr/>
          <p:nvPr/>
        </p:nvSpPr>
        <p:spPr>
          <a:xfrm>
            <a:off x="2305308" y="7986879"/>
            <a:ext cx="255181" cy="40781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9F1BC395-6AC0-2A9B-2D9B-63614F3C9FFB}"/>
              </a:ext>
            </a:extLst>
          </p:cNvPr>
          <p:cNvSpPr/>
          <p:nvPr/>
        </p:nvSpPr>
        <p:spPr>
          <a:xfrm>
            <a:off x="2305308" y="8313153"/>
            <a:ext cx="289796" cy="22981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47D3AB6D-0187-5EF3-77D6-E09C74676511}"/>
              </a:ext>
            </a:extLst>
          </p:cNvPr>
          <p:cNvSpPr/>
          <p:nvPr/>
        </p:nvSpPr>
        <p:spPr>
          <a:xfrm>
            <a:off x="1572471" y="7970429"/>
            <a:ext cx="234128" cy="40781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DE30FFF3-8051-C340-3BB2-BE3FCC11C0B5}"/>
              </a:ext>
            </a:extLst>
          </p:cNvPr>
          <p:cNvSpPr/>
          <p:nvPr/>
        </p:nvSpPr>
        <p:spPr>
          <a:xfrm flipH="1">
            <a:off x="1610233" y="8404947"/>
            <a:ext cx="144362" cy="40781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B2095BDC-6B7E-CFE9-3CBE-36E66E0BCC39}"/>
              </a:ext>
            </a:extLst>
          </p:cNvPr>
          <p:cNvSpPr/>
          <p:nvPr/>
        </p:nvSpPr>
        <p:spPr>
          <a:xfrm>
            <a:off x="1565037" y="7246588"/>
            <a:ext cx="1183920" cy="3254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D529F5B8-C696-64C1-9F9D-A66F580652E7}"/>
              </a:ext>
            </a:extLst>
          </p:cNvPr>
          <p:cNvSpPr/>
          <p:nvPr/>
        </p:nvSpPr>
        <p:spPr>
          <a:xfrm>
            <a:off x="1241477" y="7250989"/>
            <a:ext cx="323560" cy="32542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9124B41-EB79-0575-41F3-99B1EF3606E8}"/>
              </a:ext>
            </a:extLst>
          </p:cNvPr>
          <p:cNvSpPr/>
          <p:nvPr/>
        </p:nvSpPr>
        <p:spPr>
          <a:xfrm>
            <a:off x="2925427" y="6845901"/>
            <a:ext cx="692534" cy="36767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DACEBA37-ACAF-7768-F78C-B04553638751}"/>
              </a:ext>
            </a:extLst>
          </p:cNvPr>
          <p:cNvSpPr/>
          <p:nvPr/>
        </p:nvSpPr>
        <p:spPr>
          <a:xfrm>
            <a:off x="1725529" y="6776609"/>
            <a:ext cx="672772" cy="2036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4A3C8F77-F81A-94DA-1FAC-279EA376962C}"/>
              </a:ext>
            </a:extLst>
          </p:cNvPr>
          <p:cNvSpPr/>
          <p:nvPr/>
        </p:nvSpPr>
        <p:spPr>
          <a:xfrm>
            <a:off x="3867766" y="6548504"/>
            <a:ext cx="943406" cy="2067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5416D7C1-A885-344E-C59D-FFF75EE8A89F}"/>
              </a:ext>
            </a:extLst>
          </p:cNvPr>
          <p:cNvSpPr/>
          <p:nvPr/>
        </p:nvSpPr>
        <p:spPr>
          <a:xfrm>
            <a:off x="3817438" y="7497017"/>
            <a:ext cx="521457" cy="29066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48712C21-ECC2-052D-F73A-C6B47E38EA90}"/>
              </a:ext>
            </a:extLst>
          </p:cNvPr>
          <p:cNvSpPr/>
          <p:nvPr/>
        </p:nvSpPr>
        <p:spPr>
          <a:xfrm>
            <a:off x="3020926" y="7917330"/>
            <a:ext cx="692534" cy="21836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65F206B7-CD77-93F1-64F5-6058FCF690E3}"/>
              </a:ext>
            </a:extLst>
          </p:cNvPr>
          <p:cNvSpPr/>
          <p:nvPr/>
        </p:nvSpPr>
        <p:spPr>
          <a:xfrm>
            <a:off x="4968419" y="7497017"/>
            <a:ext cx="648104" cy="6108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C6518418-205D-1B39-D319-D03B10F37D6D}"/>
              </a:ext>
            </a:extLst>
          </p:cNvPr>
          <p:cNvSpPr txBox="1"/>
          <p:nvPr/>
        </p:nvSpPr>
        <p:spPr>
          <a:xfrm>
            <a:off x="1459326" y="8107874"/>
            <a:ext cx="12130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/>
              <a:t>西条愛寿会病院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0E1FE4A4-2549-AD10-F3EF-FB4D22578129}"/>
              </a:ext>
            </a:extLst>
          </p:cNvPr>
          <p:cNvSpPr txBox="1"/>
          <p:nvPr/>
        </p:nvSpPr>
        <p:spPr>
          <a:xfrm>
            <a:off x="1935945" y="7292973"/>
            <a:ext cx="334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①</a:t>
            </a: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2DBAA8DA-6868-EB52-7BF5-73111745522D}"/>
              </a:ext>
            </a:extLst>
          </p:cNvPr>
          <p:cNvSpPr txBox="1"/>
          <p:nvPr/>
        </p:nvSpPr>
        <p:spPr>
          <a:xfrm>
            <a:off x="1250251" y="7295531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②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2C1D85B7-FCBF-EE40-EFD7-34E005B40E59}"/>
              </a:ext>
            </a:extLst>
          </p:cNvPr>
          <p:cNvSpPr txBox="1"/>
          <p:nvPr/>
        </p:nvSpPr>
        <p:spPr>
          <a:xfrm>
            <a:off x="1879743" y="6753926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③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0581DDA2-E595-7154-11B0-90CD5B4F6A5C}"/>
              </a:ext>
            </a:extLst>
          </p:cNvPr>
          <p:cNvSpPr txBox="1"/>
          <p:nvPr/>
        </p:nvSpPr>
        <p:spPr>
          <a:xfrm>
            <a:off x="3200562" y="7709880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④</a:t>
            </a: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235F0F9C-95F0-81A7-6B31-559D9440E1F8}"/>
              </a:ext>
            </a:extLst>
          </p:cNvPr>
          <p:cNvSpPr txBox="1"/>
          <p:nvPr/>
        </p:nvSpPr>
        <p:spPr>
          <a:xfrm>
            <a:off x="3897099" y="7270799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⑤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76F66B8C-953F-3753-EE9D-BF5F19367082}"/>
              </a:ext>
            </a:extLst>
          </p:cNvPr>
          <p:cNvSpPr txBox="1"/>
          <p:nvPr/>
        </p:nvSpPr>
        <p:spPr>
          <a:xfrm>
            <a:off x="3085651" y="6920003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⑥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D2ECF873-AA82-4887-1FCD-8C74DD091D13}"/>
              </a:ext>
            </a:extLst>
          </p:cNvPr>
          <p:cNvSpPr txBox="1"/>
          <p:nvPr/>
        </p:nvSpPr>
        <p:spPr>
          <a:xfrm>
            <a:off x="3352962" y="7862280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④</a:t>
            </a: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FD9D748A-B01D-FD0F-75B5-932DEA251CF6}"/>
              </a:ext>
            </a:extLst>
          </p:cNvPr>
          <p:cNvSpPr txBox="1"/>
          <p:nvPr/>
        </p:nvSpPr>
        <p:spPr>
          <a:xfrm>
            <a:off x="4157828" y="6532035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⑦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4EFE61C9-EDDE-463F-357E-FFF28D073352}"/>
              </a:ext>
            </a:extLst>
          </p:cNvPr>
          <p:cNvSpPr txBox="1"/>
          <p:nvPr/>
        </p:nvSpPr>
        <p:spPr>
          <a:xfrm>
            <a:off x="5119276" y="7649186"/>
            <a:ext cx="36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⑧</a:t>
            </a: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2FF80F8-6E6F-8B87-7034-881E85A420E2}"/>
              </a:ext>
            </a:extLst>
          </p:cNvPr>
          <p:cNvSpPr txBox="1"/>
          <p:nvPr/>
        </p:nvSpPr>
        <p:spPr>
          <a:xfrm>
            <a:off x="2815612" y="8365608"/>
            <a:ext cx="1662705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①老人保健施設ゆるぎ荘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006DC308-78C9-3736-A705-FEB75671B060}"/>
              </a:ext>
            </a:extLst>
          </p:cNvPr>
          <p:cNvSpPr txBox="1"/>
          <p:nvPr/>
        </p:nvSpPr>
        <p:spPr>
          <a:xfrm>
            <a:off x="2815612" y="8764601"/>
            <a:ext cx="166270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③愛あい西条</a:t>
            </a: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695B6698-12B4-34FC-E77B-0A6FC63F7ADD}"/>
              </a:ext>
            </a:extLst>
          </p:cNvPr>
          <p:cNvSpPr txBox="1"/>
          <p:nvPr/>
        </p:nvSpPr>
        <p:spPr>
          <a:xfrm>
            <a:off x="2798022" y="8962430"/>
            <a:ext cx="184838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④特別養護老人ホーム福武荘</a:t>
            </a: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DD1E3F89-F603-F585-E972-7005EFAD7074}"/>
              </a:ext>
            </a:extLst>
          </p:cNvPr>
          <p:cNvSpPr txBox="1"/>
          <p:nvPr/>
        </p:nvSpPr>
        <p:spPr>
          <a:xfrm>
            <a:off x="2789267" y="9160259"/>
            <a:ext cx="202190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⑤デイサービスセンター福武荘</a:t>
            </a: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21C3D1E4-6A2A-45D5-F54E-C9A7F992C7D4}"/>
              </a:ext>
            </a:extLst>
          </p:cNvPr>
          <p:cNvSpPr txBox="1"/>
          <p:nvPr/>
        </p:nvSpPr>
        <p:spPr>
          <a:xfrm>
            <a:off x="4698825" y="8365991"/>
            <a:ext cx="166270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⑥ケアハウス福寿</a:t>
            </a: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C167B02D-D5C3-472A-B499-D58454BCA9B6}"/>
              </a:ext>
            </a:extLst>
          </p:cNvPr>
          <p:cNvSpPr txBox="1"/>
          <p:nvPr/>
        </p:nvSpPr>
        <p:spPr>
          <a:xfrm>
            <a:off x="4690465" y="8573906"/>
            <a:ext cx="166270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⑦グループホーム福寿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BB7F17C0-241C-6756-4472-423D2DC65A14}"/>
              </a:ext>
            </a:extLst>
          </p:cNvPr>
          <p:cNvSpPr txBox="1"/>
          <p:nvPr/>
        </p:nvSpPr>
        <p:spPr>
          <a:xfrm>
            <a:off x="4698825" y="8781821"/>
            <a:ext cx="172324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⑧新型特別養護老人ホーム</a:t>
            </a:r>
            <a:endParaRPr kumimoji="1" lang="en-US" altLang="ja-JP" sz="1000" dirty="0"/>
          </a:p>
          <a:p>
            <a:r>
              <a:rPr kumimoji="1" lang="ja-JP" altLang="en-US" sz="1000" dirty="0"/>
              <a:t>　伊予千寿苑</a:t>
            </a:r>
          </a:p>
        </p:txBody>
      </p:sp>
      <p:sp>
        <p:nvSpPr>
          <p:cNvPr id="100" name="矢印: 左カーブ 99">
            <a:extLst>
              <a:ext uri="{FF2B5EF4-FFF2-40B4-BE49-F238E27FC236}">
                <a16:creationId xmlns:a16="http://schemas.microsoft.com/office/drawing/2014/main" id="{48AE1DCE-644C-0BC0-948E-34BC2944E42D}"/>
              </a:ext>
            </a:extLst>
          </p:cNvPr>
          <p:cNvSpPr/>
          <p:nvPr/>
        </p:nvSpPr>
        <p:spPr>
          <a:xfrm>
            <a:off x="4821219" y="3773006"/>
            <a:ext cx="379882" cy="2775498"/>
          </a:xfrm>
          <a:prstGeom prst="curvedLeftArrow">
            <a:avLst>
              <a:gd name="adj1" fmla="val 18331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1" name="四角形: 角度付き 100">
            <a:extLst>
              <a:ext uri="{FF2B5EF4-FFF2-40B4-BE49-F238E27FC236}">
                <a16:creationId xmlns:a16="http://schemas.microsoft.com/office/drawing/2014/main" id="{C48252BF-68DA-1E66-7D6B-BF19533BE581}"/>
              </a:ext>
            </a:extLst>
          </p:cNvPr>
          <p:cNvSpPr/>
          <p:nvPr/>
        </p:nvSpPr>
        <p:spPr>
          <a:xfrm>
            <a:off x="758616" y="8417442"/>
            <a:ext cx="113034" cy="12552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四角形: 角度付き 101">
            <a:extLst>
              <a:ext uri="{FF2B5EF4-FFF2-40B4-BE49-F238E27FC236}">
                <a16:creationId xmlns:a16="http://schemas.microsoft.com/office/drawing/2014/main" id="{E059367A-A03D-300D-96A4-422EA647F721}"/>
              </a:ext>
            </a:extLst>
          </p:cNvPr>
          <p:cNvSpPr/>
          <p:nvPr/>
        </p:nvSpPr>
        <p:spPr>
          <a:xfrm>
            <a:off x="747798" y="8919113"/>
            <a:ext cx="113034" cy="12552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FA21C910-6AA0-33F5-55E7-2A75007B2159}"/>
              </a:ext>
            </a:extLst>
          </p:cNvPr>
          <p:cNvSpPr txBox="1"/>
          <p:nvPr/>
        </p:nvSpPr>
        <p:spPr>
          <a:xfrm>
            <a:off x="648697" y="8568547"/>
            <a:ext cx="43332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入口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12285D0-BDD7-EB1F-D697-B5885F3498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386" y="2751016"/>
            <a:ext cx="300860" cy="30086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0406CB-3107-F402-FC92-030E8C9C007D}"/>
              </a:ext>
            </a:extLst>
          </p:cNvPr>
          <p:cNvSpPr txBox="1"/>
          <p:nvPr/>
        </p:nvSpPr>
        <p:spPr>
          <a:xfrm>
            <a:off x="2804855" y="8573906"/>
            <a:ext cx="166270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②包括支援センター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EF5B01-1C9C-E684-3B26-460D398D94D3}"/>
              </a:ext>
            </a:extLst>
          </p:cNvPr>
          <p:cNvSpPr txBox="1"/>
          <p:nvPr/>
        </p:nvSpPr>
        <p:spPr>
          <a:xfrm>
            <a:off x="1164265" y="7062889"/>
            <a:ext cx="166270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↓包括支援センター</a:t>
            </a:r>
          </a:p>
        </p:txBody>
      </p:sp>
    </p:spTree>
    <p:extLst>
      <p:ext uri="{BB962C8B-B14F-4D97-AF65-F5344CB8AC3E}">
        <p14:creationId xmlns:p14="http://schemas.microsoft.com/office/powerpoint/2010/main" val="249451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1591</TotalTime>
  <Words>273</Words>
  <Application>Microsoft Office PowerPoint</Application>
  <PresentationFormat>A4 210 x 297 mm</PresentationFormat>
  <Paragraphs>61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HGP創英角ﾎﾟｯﾌﾟ体</vt:lpstr>
      <vt:lpstr>HGS創英角ﾎﾟｯﾌﾟ体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西条市包括南部６</dc:creator>
  <cp:lastModifiedBy>曽我部 典枝</cp:lastModifiedBy>
  <cp:revision>21</cp:revision>
  <cp:lastPrinted>2025-06-23T07:47:32Z</cp:lastPrinted>
  <dcterms:created xsi:type="dcterms:W3CDTF">2023-01-19T08:13:32Z</dcterms:created>
  <dcterms:modified xsi:type="dcterms:W3CDTF">2026-02-25T08:04:59Z</dcterms:modified>
</cp:coreProperties>
</file>