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C61171-B19C-1FA2-35D8-5B3C8313C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5F651D5-7233-C503-C323-40492C85DE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C225BB-5C76-063A-27EE-98100C814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7A875-19D4-4882-BBB6-7EB71C567A5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04B3C7-16DF-0D3F-E5E5-922A09C06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17B803-F4B6-CB6D-5D84-A5F3C09E9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3AE7-3EC9-449D-AE30-A08DFCA41A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369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2051EC-5B47-E751-8063-23E7D7675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82A2234-0BFF-0D39-3A36-4F18E43B9D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790D17-E316-4313-CCBE-CCDBA7C41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7A875-19D4-4882-BBB6-7EB71C567A5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BE8C73-7697-731A-F9CB-45D20DC3E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7FAF0E-9D3D-C1D8-9A9A-0120BFA66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3AE7-3EC9-449D-AE30-A08DFCA41A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965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28ECF44-6592-FA5E-8528-E72375BB0C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FE90D5E-F2B8-D7C7-090F-9654DF4F19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195AC6-7721-4DD1-946E-71E7C13A9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7A875-19D4-4882-BBB6-7EB71C567A5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1A2FB4-B4CF-8D32-998A-9EA96958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9042AF-2DDB-27FD-0ACC-E86EFE977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3AE7-3EC9-449D-AE30-A08DFCA41A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279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378B01-CF75-CCDA-A79B-AF417CA88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933E48-6F02-6AC6-A9F2-B8812C43B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CB4965-B211-3813-6FE8-C54A68509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7A875-19D4-4882-BBB6-7EB71C567A5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AE8992-87BD-A91B-84BF-50AAF7D29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446250-06A5-885D-BDB8-91D6B76BE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3AE7-3EC9-449D-AE30-A08DFCA41A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4018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C5437B-E275-CC89-D237-B86EA454A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CF130E5-CEF5-CCCB-886B-C254C27D9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246EB6-E76B-D4B0-6DEE-49548607E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7A875-19D4-4882-BBB6-7EB71C567A5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C26304-9495-3426-92DF-F0E361A9E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6C4016-C150-F922-83FF-6F05D3544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3AE7-3EC9-449D-AE30-A08DFCA41A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9057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1030-F4DB-8784-F251-B616D48A3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3A253F-63A6-9711-C4FC-AA446B287B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453C25B-6E3C-302F-78F5-4E0BC18690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4D8559F-BE97-EA98-2EDF-9F8BA936C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7A875-19D4-4882-BBB6-7EB71C567A5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D3A226D-5860-D8C9-5AE9-08681EF97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FB4C413-0B51-1F3E-11FD-F41188D0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3AE7-3EC9-449D-AE30-A08DFCA41A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930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FB204D-F598-FCFC-6C6B-072E2186A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C83211-D78A-98AF-24F1-E9E43ED7C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E7CE508-200E-0EFC-AFE6-CB10E50DA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22F971E-C2E3-FB52-D070-0F1AF3DF42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A5E2235-F167-8C88-51C5-B336C66653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4DC87BF-BE5D-2317-A484-42DCCE73E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7A875-19D4-4882-BBB6-7EB71C567A5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3A5473C-FB48-E97C-6D7B-7D01452A0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C93E6AC-DCF7-8DDA-C3A0-6AD9704C7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3AE7-3EC9-449D-AE30-A08DFCA41A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2242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C80080-AFD7-C066-20E6-86E8A9F90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FA50C68-AEA5-EDBD-728F-63E9EB919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7A875-19D4-4882-BBB6-7EB71C567A5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24EC1CA-6E2F-998C-8026-DFF13494E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326B7E5-1487-C8B8-15BA-88173CCA3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3AE7-3EC9-449D-AE30-A08DFCA41A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7572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41A9A2F-1D92-C896-1181-08BFA41D2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7A875-19D4-4882-BBB6-7EB71C567A5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FE975ED-8E93-FD9C-A9D0-0A3D48B4B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73345C1-FF37-5A67-55A2-2A4E61124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3AE7-3EC9-449D-AE30-A08DFCA41A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062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EB4BD2-6274-8A0F-1EBA-33C2AB022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86FAA2-4272-EE0E-C4E0-C4D885358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57A390A-4CAB-0EFE-5057-631273F513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01FE643-CEA2-A8C0-BCA7-A4CDB2ECB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7A875-19D4-4882-BBB6-7EB71C567A5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89690BE-CF28-394E-8EAE-DCE75D7E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5202F62-8006-5FEF-5717-C11E2B2D7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3AE7-3EC9-449D-AE30-A08DFCA41A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8904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9C060A-C411-3881-C5B1-6BC68734D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193F48C-FA3B-D5FD-E51C-70B8AA96C0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8EBE1-E193-2AD0-8B70-47E34B5980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A94E65-4834-7C1A-0B15-F3AF79B6B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7A875-19D4-4882-BBB6-7EB71C567A5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C8DB21B-5056-1389-B2F0-5E01B0F0D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AB2640-F6C7-F943-4233-10B9FFBC1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73AE7-3EC9-449D-AE30-A08DFCA41A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47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246D9BA-1677-36A3-436C-9732F8ABE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99FDB1-EFBF-A6B9-B0BE-642046A5E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B59BC8-36C7-B367-0561-D3CFC32D37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B7A875-19D4-4882-BBB6-7EB71C567A5C}" type="datetimeFigureOut">
              <a:rPr kumimoji="1" lang="ja-JP" altLang="en-US" smtClean="0"/>
              <a:t>2026/1/19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ECFE42-9023-4045-663D-A61BDDCA49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B5CAA0-25F9-6FE3-42E4-ECB24CED4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373AE7-3EC9-449D-AE30-A08DFCA41A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2907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D96E14-3360-F8D5-8D9C-CA1FF24CEE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2598" y="184199"/>
            <a:ext cx="11126804" cy="744938"/>
          </a:xfrm>
        </p:spPr>
        <p:txBody>
          <a:bodyPr>
            <a:normAutofit/>
          </a:bodyPr>
          <a:lstStyle/>
          <a:p>
            <a:r>
              <a:rPr kumimoji="1" lang="ja-JP" altLang="en-US" sz="2800" b="1" dirty="0"/>
              <a:t>西条市西部総合福祉センター　利用料見直しのお知らせ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52B3BFD-50CA-08BD-9B60-E81B95AE0B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2598" y="1263996"/>
            <a:ext cx="9981398" cy="488699"/>
          </a:xfrm>
        </p:spPr>
        <p:txBody>
          <a:bodyPr>
            <a:normAutofit/>
          </a:bodyPr>
          <a:lstStyle/>
          <a:p>
            <a:r>
              <a:rPr kumimoji="1" lang="ja-JP" altLang="en-US" sz="1800" dirty="0"/>
              <a:t>令和</a:t>
            </a:r>
            <a:r>
              <a:rPr kumimoji="1" lang="en-US" altLang="ja-JP" sz="1800" dirty="0"/>
              <a:t>8</a:t>
            </a:r>
            <a:r>
              <a:rPr kumimoji="1" lang="ja-JP" altLang="en-US" sz="1800" dirty="0"/>
              <a:t>年</a:t>
            </a:r>
            <a:r>
              <a:rPr kumimoji="1" lang="en-US" altLang="ja-JP" sz="1800" dirty="0"/>
              <a:t>4</a:t>
            </a:r>
            <a:r>
              <a:rPr kumimoji="1" lang="ja-JP" altLang="en-US" sz="1800" dirty="0"/>
              <a:t>月</a:t>
            </a:r>
            <a:r>
              <a:rPr kumimoji="1" lang="en-US" altLang="ja-JP" sz="1800" dirty="0"/>
              <a:t>1</a:t>
            </a:r>
            <a:r>
              <a:rPr kumimoji="1" lang="ja-JP" altLang="en-US" sz="1800" dirty="0"/>
              <a:t>日から、貸室および備品の利用料が下記のとおり一部改訂となります。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FB01B762-E1D8-1179-74E3-5FFB871F3B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491784"/>
              </p:ext>
            </p:extLst>
          </p:nvPr>
        </p:nvGraphicFramePr>
        <p:xfrm>
          <a:off x="1220755" y="1601853"/>
          <a:ext cx="9411236" cy="4086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245">
                  <a:extLst>
                    <a:ext uri="{9D8B030D-6E8A-4147-A177-3AD203B41FA5}">
                      <a16:colId xmlns:a16="http://schemas.microsoft.com/office/drawing/2014/main" val="3194700307"/>
                    </a:ext>
                  </a:extLst>
                </a:gridCol>
                <a:gridCol w="1608735">
                  <a:extLst>
                    <a:ext uri="{9D8B030D-6E8A-4147-A177-3AD203B41FA5}">
                      <a16:colId xmlns:a16="http://schemas.microsoft.com/office/drawing/2014/main" val="2764078550"/>
                    </a:ext>
                  </a:extLst>
                </a:gridCol>
                <a:gridCol w="1328429">
                  <a:extLst>
                    <a:ext uri="{9D8B030D-6E8A-4147-A177-3AD203B41FA5}">
                      <a16:colId xmlns:a16="http://schemas.microsoft.com/office/drawing/2014/main" val="232027562"/>
                    </a:ext>
                  </a:extLst>
                </a:gridCol>
                <a:gridCol w="2466109">
                  <a:extLst>
                    <a:ext uri="{9D8B030D-6E8A-4147-A177-3AD203B41FA5}">
                      <a16:colId xmlns:a16="http://schemas.microsoft.com/office/drawing/2014/main" val="160746034"/>
                    </a:ext>
                  </a:extLst>
                </a:gridCol>
                <a:gridCol w="2688718">
                  <a:extLst>
                    <a:ext uri="{9D8B030D-6E8A-4147-A177-3AD203B41FA5}">
                      <a16:colId xmlns:a16="http://schemas.microsoft.com/office/drawing/2014/main" val="39895231"/>
                    </a:ext>
                  </a:extLst>
                </a:gridCol>
              </a:tblGrid>
              <a:tr h="504476"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貸室・備品等の名称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単位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現行使用料（円）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改定後の使用料案（円）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45141323"/>
                  </a:ext>
                </a:extLst>
              </a:tr>
              <a:tr h="504476">
                <a:tc row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第</a:t>
                      </a: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会議室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時～</a:t>
                      </a: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17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時間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2,400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2,810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36232953"/>
                  </a:ext>
                </a:extLst>
              </a:tr>
              <a:tr h="2800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17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時～</a:t>
                      </a: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22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時間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3,750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58033004"/>
                  </a:ext>
                </a:extLst>
              </a:tr>
              <a:tr h="39667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第</a:t>
                      </a: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会議室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17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時～</a:t>
                      </a: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22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時間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3,600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3,750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27423479"/>
                  </a:ext>
                </a:extLst>
              </a:tr>
              <a:tr h="29577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第</a:t>
                      </a: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研修室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時～</a:t>
                      </a: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17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時間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1,700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2,550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13157931"/>
                  </a:ext>
                </a:extLst>
              </a:tr>
              <a:tr h="280079">
                <a:tc rowSpan="3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第</a:t>
                      </a: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研修室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9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時～</a:t>
                      </a: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時間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700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990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30821293"/>
                  </a:ext>
                </a:extLst>
              </a:tr>
              <a:tr h="2800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12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時～</a:t>
                      </a: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17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</a:t>
                      </a:r>
                      <a:r>
                        <a:rPr lang="ja-JP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時間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1,500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16244357"/>
                  </a:ext>
                </a:extLst>
              </a:tr>
              <a:tr h="32531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17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時～</a:t>
                      </a: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22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時間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1,300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1,870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94240675"/>
                  </a:ext>
                </a:extLst>
              </a:tr>
              <a:tr h="356892"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ワイヤレスマイク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r>
                        <a:rPr lang="ja-JP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台・</a:t>
                      </a:r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r>
                        <a:rPr lang="ja-JP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回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300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73434289"/>
                  </a:ext>
                </a:extLst>
              </a:tr>
              <a:tr h="346985"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マイクスタンド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r>
                        <a:rPr lang="ja-JP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台・</a:t>
                      </a:r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r>
                        <a:rPr lang="ja-JP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回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8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200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4919248"/>
                  </a:ext>
                </a:extLst>
              </a:tr>
              <a:tr h="504476"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スクリーン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台・</a:t>
                      </a: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r>
                        <a:rPr lang="ja-JP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回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500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82760690"/>
                  </a:ext>
                </a:extLst>
              </a:tr>
            </a:tbl>
          </a:graphicData>
        </a:graphic>
      </p:graphicFrame>
      <p:sp>
        <p:nvSpPr>
          <p:cNvPr id="6" name="字幕 2">
            <a:extLst>
              <a:ext uri="{FF2B5EF4-FFF2-40B4-BE49-F238E27FC236}">
                <a16:creationId xmlns:a16="http://schemas.microsoft.com/office/drawing/2014/main" id="{E0CF354B-EBB5-1A10-3597-06953C19B758}"/>
              </a:ext>
            </a:extLst>
          </p:cNvPr>
          <p:cNvSpPr txBox="1">
            <a:spLocks/>
          </p:cNvSpPr>
          <p:nvPr/>
        </p:nvSpPr>
        <p:spPr>
          <a:xfrm>
            <a:off x="1105301" y="5781958"/>
            <a:ext cx="9981398" cy="84220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2000" dirty="0"/>
              <a:t>※</a:t>
            </a:r>
            <a:r>
              <a:rPr lang="ja-JP" altLang="en-US" sz="2000" dirty="0"/>
              <a:t>改定後の利用料は、令和</a:t>
            </a:r>
            <a:r>
              <a:rPr lang="en-US" altLang="ja-JP" sz="2000" dirty="0"/>
              <a:t>8</a:t>
            </a:r>
            <a:r>
              <a:rPr lang="ja-JP" altLang="en-US" sz="2000" dirty="0"/>
              <a:t>年</a:t>
            </a:r>
            <a:r>
              <a:rPr lang="en-US" altLang="ja-JP" sz="2000" dirty="0"/>
              <a:t>4</a:t>
            </a:r>
            <a:r>
              <a:rPr lang="ja-JP" altLang="en-US" sz="2000" dirty="0"/>
              <a:t>月</a:t>
            </a:r>
            <a:r>
              <a:rPr lang="en-US" altLang="ja-JP" sz="2000" dirty="0"/>
              <a:t>1</a:t>
            </a:r>
            <a:r>
              <a:rPr lang="ja-JP" altLang="en-US" sz="2000" dirty="0"/>
              <a:t>日以降に利用した貸室および備品分から適用となります。 </a:t>
            </a:r>
            <a:endParaRPr lang="en-US" altLang="ja-JP" sz="2000" dirty="0"/>
          </a:p>
          <a:p>
            <a:pPr algn="l"/>
            <a:r>
              <a:rPr lang="en-US" altLang="ja-JP" sz="2000" dirty="0"/>
              <a:t>※</a:t>
            </a:r>
            <a:r>
              <a:rPr lang="ja-JP" altLang="en-US" sz="2000" dirty="0"/>
              <a:t>上表以外の貸室および備品の利用料は現行通りです。 </a:t>
            </a:r>
          </a:p>
        </p:txBody>
      </p:sp>
    </p:spTree>
    <p:extLst>
      <p:ext uri="{BB962C8B-B14F-4D97-AF65-F5344CB8AC3E}">
        <p14:creationId xmlns:p14="http://schemas.microsoft.com/office/powerpoint/2010/main" val="2879907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192</Words>
  <Application>Microsoft Office PowerPoint</Application>
  <PresentationFormat>ワイド画面</PresentationFormat>
  <Paragraphs>52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游ゴシック Light</vt:lpstr>
      <vt:lpstr>Arial</vt:lpstr>
      <vt:lpstr>Office テーマ</vt:lpstr>
      <vt:lpstr>西条市西部総合福祉センター　利用料見直しのお知らせ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杉森 哲史</dc:creator>
  <cp:lastModifiedBy>杉森 哲史</cp:lastModifiedBy>
  <cp:revision>1</cp:revision>
  <dcterms:created xsi:type="dcterms:W3CDTF">2026-01-19T05:42:38Z</dcterms:created>
  <dcterms:modified xsi:type="dcterms:W3CDTF">2026-01-19T05:59:49Z</dcterms:modified>
</cp:coreProperties>
</file>