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中央保健センター1" initials="MSOffice" lastIdx="0" clrIdx="0">
    <p:extLst>
      <p:ext uri="{19B8F6BF-5375-455C-9EA6-DF929625EA0E}">
        <p15:presenceInfo xmlns:p15="http://schemas.microsoft.com/office/powerpoint/2012/main" userId="中央保健センター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B0"/>
    <a:srgbClr val="DDFFFF"/>
    <a:srgbClr val="FFFFE1"/>
    <a:srgbClr val="FFFFEF"/>
    <a:srgbClr val="EFFFFF"/>
    <a:srgbClr val="D5FFFF"/>
    <a:srgbClr val="FABE00"/>
    <a:srgbClr val="FFC305"/>
    <a:srgbClr val="FFE1EB"/>
    <a:srgbClr val="FFCD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8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621" cy="501497"/>
          </a:xfrm>
          <a:prstGeom prst="rect">
            <a:avLst/>
          </a:prstGeom>
        </p:spPr>
        <p:txBody>
          <a:bodyPr vert="horz" lIns="92436" tIns="46217" rIns="92436" bIns="462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0935" y="1"/>
            <a:ext cx="2985621" cy="501497"/>
          </a:xfrm>
          <a:prstGeom prst="rect">
            <a:avLst/>
          </a:prstGeom>
        </p:spPr>
        <p:txBody>
          <a:bodyPr vert="horz" lIns="92436" tIns="46217" rIns="92436" bIns="46217" rtlCol="0"/>
          <a:lstStyle>
            <a:lvl1pPr algn="r">
              <a:defRPr sz="1200"/>
            </a:lvl1pPr>
          </a:lstStyle>
          <a:p>
            <a:fld id="{CD6A904F-B0F6-4BCE-81E8-82CB417AD12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6" tIns="46217" rIns="92436" bIns="462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495" y="4821097"/>
            <a:ext cx="5511174" cy="3944678"/>
          </a:xfrm>
          <a:prstGeom prst="rect">
            <a:avLst/>
          </a:prstGeom>
        </p:spPr>
        <p:txBody>
          <a:bodyPr vert="horz" lIns="92436" tIns="46217" rIns="92436" bIns="462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216"/>
            <a:ext cx="2985621" cy="501497"/>
          </a:xfrm>
          <a:prstGeom prst="rect">
            <a:avLst/>
          </a:prstGeom>
        </p:spPr>
        <p:txBody>
          <a:bodyPr vert="horz" lIns="92436" tIns="46217" rIns="92436" bIns="462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0935" y="9517216"/>
            <a:ext cx="2985621" cy="501497"/>
          </a:xfrm>
          <a:prstGeom prst="rect">
            <a:avLst/>
          </a:prstGeom>
        </p:spPr>
        <p:txBody>
          <a:bodyPr vert="horz" lIns="92436" tIns="46217" rIns="92436" bIns="46217" rtlCol="0" anchor="b"/>
          <a:lstStyle>
            <a:lvl1pPr algn="r">
              <a:defRPr sz="1200"/>
            </a:lvl1pPr>
          </a:lstStyle>
          <a:p>
            <a:fld id="{17D4DBD3-7A7E-460D-A1AB-C48B16DCC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53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54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2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25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99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43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33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60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05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07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78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7399-BF50-4B6E-8C7B-1480250990F0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6E54C-DA5B-4DA6-8410-7439FEE87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51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9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5" y="8860304"/>
            <a:ext cx="3176712" cy="104569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0625" y="112734"/>
            <a:ext cx="2004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16899" y="227256"/>
            <a:ext cx="3256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定期予防接種実施のお知らせ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7812" y="596588"/>
            <a:ext cx="644710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高齢者</a:t>
            </a:r>
            <a:r>
              <a:rPr kumimoji="1"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帯状疱疹ワクチン</a:t>
            </a:r>
            <a:endParaRPr kumimoji="1" lang="ja-JP" altLang="en-US" sz="4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7812" y="1389520"/>
            <a:ext cx="6447101" cy="74635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5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■対象者</a:t>
            </a:r>
            <a:endParaRPr kumimoji="1" lang="en-US" altLang="ja-JP" sz="2000" b="1" dirty="0">
              <a:solidFill>
                <a:schemeClr val="accent5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500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b="1" dirty="0"/>
              <a:t>①</a:t>
            </a:r>
            <a:r>
              <a:rPr lang="ja-JP" altLang="ja-JP" b="1" dirty="0"/>
              <a:t>令和</a:t>
            </a:r>
            <a:r>
              <a:rPr lang="ja-JP" altLang="en-US" b="1" dirty="0"/>
              <a:t>７</a:t>
            </a:r>
            <a:r>
              <a:rPr lang="ja-JP" altLang="ja-JP" b="1" dirty="0"/>
              <a:t>年</a:t>
            </a:r>
            <a:r>
              <a:rPr lang="ja-JP" altLang="en-US" b="1" dirty="0"/>
              <a:t>４</a:t>
            </a:r>
            <a:r>
              <a:rPr lang="ja-JP" altLang="ja-JP" b="1" dirty="0"/>
              <a:t>月</a:t>
            </a:r>
            <a:r>
              <a:rPr lang="ja-JP" altLang="en-US" b="1" dirty="0"/>
              <a:t>２</a:t>
            </a:r>
            <a:r>
              <a:rPr lang="ja-JP" altLang="ja-JP" b="1" dirty="0"/>
              <a:t>日から令和</a:t>
            </a:r>
            <a:r>
              <a:rPr lang="ja-JP" altLang="en-US" b="1" dirty="0"/>
              <a:t>８</a:t>
            </a:r>
            <a:r>
              <a:rPr lang="ja-JP" altLang="ja-JP" b="1" dirty="0"/>
              <a:t>年</a:t>
            </a:r>
            <a:r>
              <a:rPr lang="ja-JP" altLang="en-US" b="1" dirty="0"/>
              <a:t>４</a:t>
            </a:r>
            <a:r>
              <a:rPr lang="ja-JP" altLang="ja-JP" b="1" dirty="0"/>
              <a:t>月</a:t>
            </a:r>
            <a:r>
              <a:rPr lang="ja-JP" altLang="en-US" b="1" dirty="0"/>
              <a:t>１</a:t>
            </a:r>
            <a:r>
              <a:rPr lang="ja-JP" altLang="ja-JP" b="1" dirty="0"/>
              <a:t>日の間に、</a:t>
            </a:r>
            <a:endParaRPr lang="en-US" altLang="ja-JP" b="1" dirty="0"/>
          </a:p>
          <a:p>
            <a:r>
              <a:rPr lang="ja-JP" altLang="en-US" b="1" dirty="0"/>
              <a:t>　６５、７０、７５、８０、８５、９０、９５</a:t>
            </a:r>
            <a:r>
              <a:rPr lang="ja-JP" altLang="ja-JP" b="1" dirty="0"/>
              <a:t>歳</a:t>
            </a:r>
            <a:r>
              <a:rPr lang="ja-JP" altLang="en-US" b="1" dirty="0"/>
              <a:t>になる方</a:t>
            </a:r>
            <a:endParaRPr lang="en-US" altLang="ja-JP" b="1" dirty="0"/>
          </a:p>
          <a:p>
            <a:r>
              <a:rPr lang="ja-JP" altLang="en-US" b="1" dirty="0"/>
              <a:t>　及び１００</a:t>
            </a:r>
            <a:r>
              <a:rPr lang="ja-JP" altLang="ja-JP" b="1" dirty="0"/>
              <a:t>歳以上</a:t>
            </a:r>
            <a:r>
              <a:rPr lang="ja-JP" altLang="en-US" b="1" dirty="0"/>
              <a:t>の</a:t>
            </a:r>
            <a:r>
              <a:rPr lang="ja-JP" altLang="ja-JP" b="1" dirty="0"/>
              <a:t>方</a:t>
            </a:r>
            <a:r>
              <a:rPr lang="ja-JP" altLang="en-US" b="1" dirty="0"/>
              <a:t>　</a:t>
            </a:r>
            <a:endParaRPr lang="en-US" altLang="ja-JP" b="1" dirty="0"/>
          </a:p>
          <a:p>
            <a:endParaRPr lang="en-US" altLang="ja-JP" sz="1000" b="1" dirty="0"/>
          </a:p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</a:t>
            </a:r>
            <a:r>
              <a:rPr lang="ja-JP" altLang="en-US" b="1" dirty="0"/>
              <a:t>接種時に６０歳～６４歳で、ヒト免疫不全ウイルスに</a:t>
            </a:r>
            <a:endParaRPr lang="en-US" altLang="ja-JP" b="1" dirty="0"/>
          </a:p>
          <a:p>
            <a:r>
              <a:rPr lang="ja-JP" altLang="en-US" b="1" dirty="0"/>
              <a:t>　よる免疫低下の</a:t>
            </a:r>
            <a:r>
              <a:rPr lang="ja-JP" altLang="en-US" b="1" dirty="0" err="1"/>
              <a:t>障がい</a:t>
            </a:r>
            <a:r>
              <a:rPr lang="ja-JP" altLang="en-US" b="1" dirty="0"/>
              <a:t>（身体障害者手帳１級相当）を有</a:t>
            </a:r>
            <a:endParaRPr lang="en-US" altLang="ja-JP" b="1" dirty="0"/>
          </a:p>
          <a:p>
            <a:r>
              <a:rPr lang="ja-JP" altLang="en-US" b="1" dirty="0"/>
              <a:t>　する方</a:t>
            </a:r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solidFill>
                  <a:schemeClr val="accent5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■実施期間</a:t>
            </a:r>
            <a:endParaRPr kumimoji="1" lang="en-US" altLang="ja-JP" sz="2000" b="1" dirty="0">
              <a:solidFill>
                <a:schemeClr val="accent5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令和８年３月３１日（火）まで</a:t>
            </a:r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b="1" dirty="0">
                <a:solidFill>
                  <a:schemeClr val="accent5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■使用するワクチン及び接種費用</a:t>
            </a:r>
            <a:endParaRPr kumimoji="1" lang="en-US" altLang="ja-JP" sz="2000" b="1" dirty="0">
              <a:solidFill>
                <a:schemeClr val="accent5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生ワクチン（皮下注射１回）：４，５００円　　　</a:t>
            </a:r>
            <a:endParaRPr kumimoji="1" lang="en-US" altLang="ja-JP" b="1" u="sng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b="1" u="sng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組換えワクチン（筋肉内注射２回）：１６，５００円</a:t>
            </a:r>
            <a:endParaRPr kumimoji="1" lang="en-US" altLang="ja-JP" b="1" u="sng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上記費用は１回あたりの費用です</a:t>
            </a:r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生活保護受給者は、被保護者証明書を医療機関の窓口へ　　</a:t>
            </a:r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提出すれば、接種費用が免除されます。</a:t>
            </a:r>
            <a:endParaRPr kumimoji="1" lang="en-US" altLang="ja-JP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400" b="1" dirty="0">
                <a:solidFill>
                  <a:schemeClr val="accent5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■当日の持ち物</a:t>
            </a:r>
            <a:endParaRPr kumimoji="1" lang="en-US" altLang="ja-JP" sz="2400" b="1" dirty="0">
              <a:solidFill>
                <a:schemeClr val="accent5">
                  <a:lumMod val="7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b="1" dirty="0"/>
              <a:t>　・本人確認書類・予診票・負担金 </a:t>
            </a:r>
            <a:endParaRPr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  <a:p>
            <a:endParaRPr lang="en-US" altLang="ja-JP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45637" y="8961636"/>
            <a:ext cx="339455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お問合せ先</a:t>
            </a:r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西条市中央保健センター　</a:t>
            </a:r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0897-52-1215</a:t>
            </a:r>
          </a:p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西条市西部保健センター　</a:t>
            </a:r>
            <a:r>
              <a:rPr kumimoji="1" lang="en-US" altLang="ja-JP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0898-64-5333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0267" y="8930859"/>
            <a:ext cx="3038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実施医療機関は裏面を</a:t>
            </a:r>
            <a:endParaRPr kumimoji="1" lang="en-US" altLang="ja-JP" sz="2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2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ご確認ください！！</a:t>
            </a:r>
            <a:endParaRPr kumimoji="1" lang="en-US" altLang="ja-JP" sz="2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028" name="Picture 4" descr="手書きな吹き出し39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192" y="3331574"/>
            <a:ext cx="2683808" cy="129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459553" y="3500410"/>
            <a:ext cx="21806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組換えワクチンを接種　する場合は、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前後２ヶ月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の間隔をあけましょう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299B922-B715-4019-974F-933D3A742186}"/>
              </a:ext>
            </a:extLst>
          </p:cNvPr>
          <p:cNvSpPr txBox="1"/>
          <p:nvPr/>
        </p:nvSpPr>
        <p:spPr>
          <a:xfrm>
            <a:off x="434427" y="7173038"/>
            <a:ext cx="61328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+mn-ea"/>
              </a:rPr>
              <a:t>※</a:t>
            </a:r>
            <a:r>
              <a:rPr kumimoji="1" lang="ja-JP" altLang="en-US" sz="1400" b="1" dirty="0">
                <a:latin typeface="+mn-ea"/>
              </a:rPr>
              <a:t>令和</a:t>
            </a:r>
            <a:r>
              <a:rPr kumimoji="1" lang="en-US" altLang="ja-JP" sz="1400" b="1" dirty="0">
                <a:latin typeface="+mn-ea"/>
              </a:rPr>
              <a:t>7</a:t>
            </a:r>
            <a:r>
              <a:rPr kumimoji="1" lang="ja-JP" altLang="en-US" sz="1400" b="1" dirty="0">
                <a:latin typeface="+mn-ea"/>
              </a:rPr>
              <a:t>年度から令和</a:t>
            </a:r>
            <a:r>
              <a:rPr kumimoji="1" lang="en-US" altLang="ja-JP" sz="1400" b="1" dirty="0">
                <a:latin typeface="+mn-ea"/>
              </a:rPr>
              <a:t>11</a:t>
            </a:r>
            <a:r>
              <a:rPr kumimoji="1" lang="ja-JP" altLang="en-US" sz="1400" b="1" dirty="0">
                <a:latin typeface="+mn-ea"/>
              </a:rPr>
              <a:t>年度までの</a:t>
            </a:r>
            <a:r>
              <a:rPr kumimoji="1" lang="en-US" altLang="ja-JP" sz="1400" b="1" dirty="0">
                <a:latin typeface="+mn-ea"/>
              </a:rPr>
              <a:t>5</a:t>
            </a:r>
            <a:r>
              <a:rPr kumimoji="1" lang="ja-JP" altLang="en-US" sz="1400" b="1" dirty="0">
                <a:latin typeface="+mn-ea"/>
              </a:rPr>
              <a:t>年間は、その年度に</a:t>
            </a:r>
            <a:r>
              <a:rPr kumimoji="1" lang="en-US" altLang="ja-JP" sz="1400" b="1" dirty="0">
                <a:latin typeface="+mn-ea"/>
              </a:rPr>
              <a:t>65</a:t>
            </a:r>
            <a:r>
              <a:rPr kumimoji="1" lang="ja-JP" altLang="en-US" sz="1400" b="1" dirty="0" err="1">
                <a:latin typeface="+mn-ea"/>
              </a:rPr>
              <a:t>、</a:t>
            </a:r>
            <a:r>
              <a:rPr kumimoji="1" lang="en-US" altLang="ja-JP" sz="1400" b="1" dirty="0">
                <a:latin typeface="+mn-ea"/>
              </a:rPr>
              <a:t>70</a:t>
            </a:r>
            <a:r>
              <a:rPr kumimoji="1" lang="ja-JP" altLang="en-US" sz="1400" b="1" dirty="0" err="1">
                <a:latin typeface="+mn-ea"/>
              </a:rPr>
              <a:t>、</a:t>
            </a:r>
            <a:r>
              <a:rPr kumimoji="1" lang="en-US" altLang="ja-JP" sz="1400" b="1" dirty="0">
                <a:latin typeface="+mn-ea"/>
              </a:rPr>
              <a:t>75</a:t>
            </a:r>
            <a:r>
              <a:rPr kumimoji="1" lang="ja-JP" altLang="en-US" sz="1400" b="1" dirty="0" err="1">
                <a:latin typeface="+mn-ea"/>
              </a:rPr>
              <a:t>、</a:t>
            </a:r>
            <a:r>
              <a:rPr kumimoji="1" lang="en-US" altLang="ja-JP" sz="1400" b="1" dirty="0">
                <a:latin typeface="+mn-ea"/>
              </a:rPr>
              <a:t>80</a:t>
            </a:r>
          </a:p>
          <a:p>
            <a:r>
              <a:rPr kumimoji="1" lang="ja-JP" altLang="en-US" sz="1400" b="1" dirty="0">
                <a:latin typeface="+mn-ea"/>
              </a:rPr>
              <a:t>　</a:t>
            </a:r>
            <a:r>
              <a:rPr kumimoji="1" lang="en-US" altLang="ja-JP" sz="1400" b="1" dirty="0">
                <a:latin typeface="+mn-ea"/>
              </a:rPr>
              <a:t>85</a:t>
            </a:r>
            <a:r>
              <a:rPr kumimoji="1" lang="ja-JP" altLang="en-US" sz="1400" b="1" dirty="0" err="1">
                <a:latin typeface="+mn-ea"/>
              </a:rPr>
              <a:t>、</a:t>
            </a:r>
            <a:r>
              <a:rPr kumimoji="1" lang="en-US" altLang="ja-JP" sz="1400" b="1" dirty="0">
                <a:latin typeface="+mn-ea"/>
              </a:rPr>
              <a:t>90</a:t>
            </a:r>
            <a:r>
              <a:rPr kumimoji="1" lang="ja-JP" altLang="en-US" sz="1400" b="1" dirty="0" err="1">
                <a:latin typeface="+mn-ea"/>
              </a:rPr>
              <a:t>、</a:t>
            </a:r>
            <a:r>
              <a:rPr kumimoji="1" lang="en-US" altLang="ja-JP" sz="1400" b="1" dirty="0">
                <a:latin typeface="+mn-ea"/>
              </a:rPr>
              <a:t>95</a:t>
            </a:r>
            <a:r>
              <a:rPr kumimoji="1" lang="ja-JP" altLang="en-US" sz="1400" b="1" dirty="0" err="1">
                <a:latin typeface="+mn-ea"/>
              </a:rPr>
              <a:t>、</a:t>
            </a:r>
            <a:r>
              <a:rPr kumimoji="1" lang="en-US" altLang="ja-JP" sz="1400" b="1" dirty="0">
                <a:latin typeface="+mn-ea"/>
              </a:rPr>
              <a:t>100</a:t>
            </a:r>
            <a:r>
              <a:rPr kumimoji="1" lang="ja-JP" altLang="en-US" sz="1400" b="1" dirty="0">
                <a:latin typeface="+mn-ea"/>
              </a:rPr>
              <a:t>歳になる方が対象者となります。</a:t>
            </a:r>
            <a:endParaRPr kumimoji="1" lang="en-US" altLang="ja-JP" sz="1400" b="1" dirty="0">
              <a:latin typeface="+mn-ea"/>
            </a:endParaRPr>
          </a:p>
          <a:p>
            <a:r>
              <a:rPr kumimoji="1" lang="ja-JP" altLang="en-US" sz="1400" b="1" dirty="0">
                <a:latin typeface="+mn-ea"/>
              </a:rPr>
              <a:t>　令和</a:t>
            </a:r>
            <a:r>
              <a:rPr kumimoji="1" lang="en-US" altLang="ja-JP" sz="1400" b="1" dirty="0">
                <a:latin typeface="+mn-ea"/>
              </a:rPr>
              <a:t>7</a:t>
            </a:r>
            <a:r>
              <a:rPr kumimoji="1" lang="ja-JP" altLang="en-US" sz="1400" b="1" dirty="0">
                <a:latin typeface="+mn-ea"/>
              </a:rPr>
              <a:t>年度に限り、</a:t>
            </a:r>
            <a:r>
              <a:rPr kumimoji="1" lang="en-US" altLang="ja-JP" sz="1400" b="1" dirty="0">
                <a:latin typeface="+mn-ea"/>
              </a:rPr>
              <a:t>100</a:t>
            </a:r>
            <a:r>
              <a:rPr kumimoji="1" lang="ja-JP" altLang="en-US" sz="1400" b="1" dirty="0">
                <a:latin typeface="+mn-ea"/>
              </a:rPr>
              <a:t>歳以上の方は全員対象となります。</a:t>
            </a:r>
            <a:endParaRPr kumimoji="1" lang="en-US" altLang="ja-JP" sz="1400" b="1" dirty="0">
              <a:latin typeface="+mn-ea"/>
            </a:endParaRPr>
          </a:p>
          <a:p>
            <a:r>
              <a:rPr kumimoji="1" lang="ja-JP" altLang="en-US" sz="1400" b="1" dirty="0">
                <a:latin typeface="+mn-ea"/>
              </a:rPr>
              <a:t>　令和</a:t>
            </a:r>
            <a:r>
              <a:rPr kumimoji="1" lang="en-US" altLang="ja-JP" sz="1400" b="1" dirty="0">
                <a:latin typeface="+mn-ea"/>
              </a:rPr>
              <a:t>12</a:t>
            </a:r>
            <a:r>
              <a:rPr kumimoji="1" lang="ja-JP" altLang="en-US" sz="1400" b="1" dirty="0">
                <a:latin typeface="+mn-ea"/>
              </a:rPr>
              <a:t>年度以降の対象者は、</a:t>
            </a:r>
            <a:r>
              <a:rPr kumimoji="1" lang="en-US" altLang="ja-JP" sz="1400" b="1" dirty="0">
                <a:latin typeface="+mn-ea"/>
              </a:rPr>
              <a:t>65</a:t>
            </a:r>
            <a:r>
              <a:rPr kumimoji="1" lang="ja-JP" altLang="en-US" sz="1400" b="1" dirty="0">
                <a:latin typeface="+mn-ea"/>
              </a:rPr>
              <a:t>歳の方のみです。</a:t>
            </a:r>
          </a:p>
          <a:p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過去に帯状疱疹ワクチンを接種された方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は対象外になります。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対象者②の方で接種を希望する場合は、問合せ先に連絡をください</a:t>
            </a:r>
            <a:r>
              <a: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kumimoji="1" lang="ja-JP" altLang="en-US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0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9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30718" y="74226"/>
            <a:ext cx="172110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令和７年度</a:t>
            </a:r>
            <a:endParaRPr kumimoji="1"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実施医療機関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60" y="826718"/>
            <a:ext cx="3331402" cy="816697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866" y="826717"/>
            <a:ext cx="3220650" cy="893105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63360" y="9008457"/>
            <a:ext cx="333140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実施医療機関については変更がある場合があります。</a:t>
            </a:r>
            <a:endParaRPr kumimoji="1" lang="en-US" altLang="ja-JP" sz="1200" dirty="0"/>
          </a:p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県内の医療機関であれば、同じ価格で接種できます。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04306" y="135781"/>
            <a:ext cx="46612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予約が必要な医療機関もあるので、必ず確認してから接種に行ってください。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113762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1657</TotalTime>
  <Words>369</Words>
  <Application>Microsoft Office PowerPoint</Application>
  <PresentationFormat>A4 210 x 297 mm</PresentationFormat>
  <Paragraphs>45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久米 将文</dc:creator>
  <cp:lastModifiedBy>濱元 大希</cp:lastModifiedBy>
  <cp:revision>144</cp:revision>
  <cp:lastPrinted>2025-03-04T04:39:56Z</cp:lastPrinted>
  <dcterms:created xsi:type="dcterms:W3CDTF">2021-01-18T00:20:49Z</dcterms:created>
  <dcterms:modified xsi:type="dcterms:W3CDTF">2025-03-18T01:03:31Z</dcterms:modified>
</cp:coreProperties>
</file>