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handoutMasterIdLst>
    <p:handoutMasterId r:id="rId5"/>
  </p:handoutMasterIdLst>
  <p:sldIdLst>
    <p:sldId id="260" r:id="rId2"/>
    <p:sldId id="261" r:id="rId3"/>
  </p:sldIdLst>
  <p:sldSz cx="9601200" cy="12801600" type="A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643" y="-29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9202" cy="512304"/>
          </a:xfrm>
          <a:prstGeom prst="rect">
            <a:avLst/>
          </a:prstGeom>
        </p:spPr>
        <p:txBody>
          <a:bodyPr vert="horz" lIns="94736" tIns="47368" rIns="94736" bIns="4736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205" y="1"/>
            <a:ext cx="3079202" cy="512304"/>
          </a:xfrm>
          <a:prstGeom prst="rect">
            <a:avLst/>
          </a:prstGeom>
        </p:spPr>
        <p:txBody>
          <a:bodyPr vert="horz" lIns="94736" tIns="47368" rIns="94736" bIns="47368" rtlCol="0"/>
          <a:lstStyle>
            <a:lvl1pPr algn="r">
              <a:defRPr sz="1200"/>
            </a:lvl1pPr>
          </a:lstStyle>
          <a:p>
            <a:fld id="{A11FAA31-C6A4-4C80-9EBB-906BFB162A12}" type="datetimeFigureOut">
              <a:rPr kumimoji="1" lang="ja-JP" altLang="en-US" smtClean="0"/>
              <a:t>2022/2/4</a:t>
            </a:fld>
            <a:endParaRPr kumimoji="1" lang="ja-JP" altLang="en-US"/>
          </a:p>
        </p:txBody>
      </p:sp>
      <p:sp>
        <p:nvSpPr>
          <p:cNvPr id="4" name="フッター プレースホルダー 3"/>
          <p:cNvSpPr>
            <a:spLocks noGrp="1"/>
          </p:cNvSpPr>
          <p:nvPr>
            <p:ph type="ftr" sz="quarter" idx="2"/>
          </p:nvPr>
        </p:nvSpPr>
        <p:spPr>
          <a:xfrm>
            <a:off x="1" y="9722315"/>
            <a:ext cx="3079202" cy="512304"/>
          </a:xfrm>
          <a:prstGeom prst="rect">
            <a:avLst/>
          </a:prstGeom>
        </p:spPr>
        <p:txBody>
          <a:bodyPr vert="horz" lIns="94736" tIns="47368" rIns="94736" bIns="4736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205" y="9722315"/>
            <a:ext cx="3079202" cy="512304"/>
          </a:xfrm>
          <a:prstGeom prst="rect">
            <a:avLst/>
          </a:prstGeom>
        </p:spPr>
        <p:txBody>
          <a:bodyPr vert="horz" lIns="94736" tIns="47368" rIns="94736" bIns="47368" rtlCol="0" anchor="b"/>
          <a:lstStyle>
            <a:lvl1pPr algn="r">
              <a:defRPr sz="1200"/>
            </a:lvl1pPr>
          </a:lstStyle>
          <a:p>
            <a:fld id="{B3518A65-BB7B-4FC2-9CA3-58B325844F45}" type="slidenum">
              <a:rPr kumimoji="1" lang="ja-JP" altLang="en-US" smtClean="0"/>
              <a:t>‹#›</a:t>
            </a:fld>
            <a:endParaRPr kumimoji="1" lang="ja-JP" altLang="en-US"/>
          </a:p>
        </p:txBody>
      </p:sp>
    </p:spTree>
    <p:extLst>
      <p:ext uri="{BB962C8B-B14F-4D97-AF65-F5344CB8AC3E}">
        <p14:creationId xmlns:p14="http://schemas.microsoft.com/office/powerpoint/2010/main" val="2561346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9202" cy="512304"/>
          </a:xfrm>
          <a:prstGeom prst="rect">
            <a:avLst/>
          </a:prstGeom>
        </p:spPr>
        <p:txBody>
          <a:bodyPr vert="horz" lIns="94736" tIns="47368" rIns="94736" bIns="47368"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205" y="1"/>
            <a:ext cx="3079202" cy="512304"/>
          </a:xfrm>
          <a:prstGeom prst="rect">
            <a:avLst/>
          </a:prstGeom>
        </p:spPr>
        <p:txBody>
          <a:bodyPr vert="horz" lIns="94736" tIns="47368" rIns="94736" bIns="47368" rtlCol="0"/>
          <a:lstStyle>
            <a:lvl1pPr algn="r">
              <a:defRPr sz="1200"/>
            </a:lvl1pPr>
          </a:lstStyle>
          <a:p>
            <a:fld id="{0D41F893-EFDC-4278-B962-943FE9FD5771}" type="datetimeFigureOut">
              <a:rPr kumimoji="1" lang="ja-JP" altLang="en-US" smtClean="0"/>
              <a:t>2022/2/4</a:t>
            </a:fld>
            <a:endParaRPr kumimoji="1" lang="ja-JP" altLang="en-US"/>
          </a:p>
        </p:txBody>
      </p:sp>
      <p:sp>
        <p:nvSpPr>
          <p:cNvPr id="4" name="スライド イメージ プレースホルダー 3"/>
          <p:cNvSpPr>
            <a:spLocks noGrp="1" noRot="1" noChangeAspect="1"/>
          </p:cNvSpPr>
          <p:nvPr>
            <p:ph type="sldImg" idx="2"/>
          </p:nvPr>
        </p:nvSpPr>
        <p:spPr>
          <a:xfrm>
            <a:off x="2255838" y="1277938"/>
            <a:ext cx="2592387" cy="3454400"/>
          </a:xfrm>
          <a:prstGeom prst="rect">
            <a:avLst/>
          </a:prstGeom>
          <a:noFill/>
          <a:ln w="12700">
            <a:solidFill>
              <a:prstClr val="black"/>
            </a:solidFill>
          </a:ln>
        </p:spPr>
        <p:txBody>
          <a:bodyPr vert="horz" lIns="94736" tIns="47368" rIns="94736" bIns="47368" rtlCol="0" anchor="ctr"/>
          <a:lstStyle/>
          <a:p>
            <a:endParaRPr lang="ja-JP" altLang="en-US"/>
          </a:p>
        </p:txBody>
      </p:sp>
      <p:sp>
        <p:nvSpPr>
          <p:cNvPr id="5" name="ノート プレースホルダー 4"/>
          <p:cNvSpPr>
            <a:spLocks noGrp="1"/>
          </p:cNvSpPr>
          <p:nvPr>
            <p:ph type="body" sz="quarter" idx="3"/>
          </p:nvPr>
        </p:nvSpPr>
        <p:spPr>
          <a:xfrm>
            <a:off x="710076" y="4924990"/>
            <a:ext cx="5683914" cy="4029684"/>
          </a:xfrm>
          <a:prstGeom prst="rect">
            <a:avLst/>
          </a:prstGeom>
        </p:spPr>
        <p:txBody>
          <a:bodyPr vert="horz" lIns="94736" tIns="47368" rIns="94736" bIns="4736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2315"/>
            <a:ext cx="3079202" cy="512304"/>
          </a:xfrm>
          <a:prstGeom prst="rect">
            <a:avLst/>
          </a:prstGeom>
        </p:spPr>
        <p:txBody>
          <a:bodyPr vert="horz" lIns="94736" tIns="47368" rIns="94736" bIns="4736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205" y="9722315"/>
            <a:ext cx="3079202" cy="512304"/>
          </a:xfrm>
          <a:prstGeom prst="rect">
            <a:avLst/>
          </a:prstGeom>
        </p:spPr>
        <p:txBody>
          <a:bodyPr vert="horz" lIns="94736" tIns="47368" rIns="94736" bIns="47368" rtlCol="0" anchor="b"/>
          <a:lstStyle>
            <a:lvl1pPr algn="r">
              <a:defRPr sz="1200"/>
            </a:lvl1pPr>
          </a:lstStyle>
          <a:p>
            <a:fld id="{C2F27D62-644E-46C1-8B73-E4522E395835}" type="slidenum">
              <a:rPr kumimoji="1" lang="ja-JP" altLang="en-US" smtClean="0"/>
              <a:t>‹#›</a:t>
            </a:fld>
            <a:endParaRPr kumimoji="1" lang="ja-JP" altLang="en-US"/>
          </a:p>
        </p:txBody>
      </p:sp>
    </p:spTree>
    <p:extLst>
      <p:ext uri="{BB962C8B-B14F-4D97-AF65-F5344CB8AC3E}">
        <p14:creationId xmlns:p14="http://schemas.microsoft.com/office/powerpoint/2010/main" val="4168069947"/>
      </p:ext>
    </p:extLst>
  </p:cSld>
  <p:clrMap bg1="lt1" tx1="dk1" bg2="lt2" tx2="dk2" accent1="accent1" accent2="accent2" accent3="accent3" accent4="accent4" accent5="accent5" accent6="accent6" hlink="hlink" folHlink="folHlink"/>
  <p:notesStyle>
    <a:lvl1pPr marL="0" algn="l" defTabSz="1221913" rtl="0" eaLnBrk="1" latinLnBrk="0" hangingPunct="1">
      <a:defRPr kumimoji="1" sz="1604" kern="1200">
        <a:solidFill>
          <a:schemeClr val="tx1"/>
        </a:solidFill>
        <a:latin typeface="+mn-lt"/>
        <a:ea typeface="+mn-ea"/>
        <a:cs typeface="+mn-cs"/>
      </a:defRPr>
    </a:lvl1pPr>
    <a:lvl2pPr marL="610956" algn="l" defTabSz="1221913" rtl="0" eaLnBrk="1" latinLnBrk="0" hangingPunct="1">
      <a:defRPr kumimoji="1" sz="1604" kern="1200">
        <a:solidFill>
          <a:schemeClr val="tx1"/>
        </a:solidFill>
        <a:latin typeface="+mn-lt"/>
        <a:ea typeface="+mn-ea"/>
        <a:cs typeface="+mn-cs"/>
      </a:defRPr>
    </a:lvl2pPr>
    <a:lvl3pPr marL="1221913" algn="l" defTabSz="1221913" rtl="0" eaLnBrk="1" latinLnBrk="0" hangingPunct="1">
      <a:defRPr kumimoji="1" sz="1604" kern="1200">
        <a:solidFill>
          <a:schemeClr val="tx1"/>
        </a:solidFill>
        <a:latin typeface="+mn-lt"/>
        <a:ea typeface="+mn-ea"/>
        <a:cs typeface="+mn-cs"/>
      </a:defRPr>
    </a:lvl3pPr>
    <a:lvl4pPr marL="1832869" algn="l" defTabSz="1221913" rtl="0" eaLnBrk="1" latinLnBrk="0" hangingPunct="1">
      <a:defRPr kumimoji="1" sz="1604" kern="1200">
        <a:solidFill>
          <a:schemeClr val="tx1"/>
        </a:solidFill>
        <a:latin typeface="+mn-lt"/>
        <a:ea typeface="+mn-ea"/>
        <a:cs typeface="+mn-cs"/>
      </a:defRPr>
    </a:lvl4pPr>
    <a:lvl5pPr marL="2443825" algn="l" defTabSz="1221913" rtl="0" eaLnBrk="1" latinLnBrk="0" hangingPunct="1">
      <a:defRPr kumimoji="1" sz="1604" kern="1200">
        <a:solidFill>
          <a:schemeClr val="tx1"/>
        </a:solidFill>
        <a:latin typeface="+mn-lt"/>
        <a:ea typeface="+mn-ea"/>
        <a:cs typeface="+mn-cs"/>
      </a:defRPr>
    </a:lvl5pPr>
    <a:lvl6pPr marL="3054782" algn="l" defTabSz="1221913" rtl="0" eaLnBrk="1" latinLnBrk="0" hangingPunct="1">
      <a:defRPr kumimoji="1" sz="1604" kern="1200">
        <a:solidFill>
          <a:schemeClr val="tx1"/>
        </a:solidFill>
        <a:latin typeface="+mn-lt"/>
        <a:ea typeface="+mn-ea"/>
        <a:cs typeface="+mn-cs"/>
      </a:defRPr>
    </a:lvl6pPr>
    <a:lvl7pPr marL="3665738" algn="l" defTabSz="1221913" rtl="0" eaLnBrk="1" latinLnBrk="0" hangingPunct="1">
      <a:defRPr kumimoji="1" sz="1604" kern="1200">
        <a:solidFill>
          <a:schemeClr val="tx1"/>
        </a:solidFill>
        <a:latin typeface="+mn-lt"/>
        <a:ea typeface="+mn-ea"/>
        <a:cs typeface="+mn-cs"/>
      </a:defRPr>
    </a:lvl7pPr>
    <a:lvl8pPr marL="4276695" algn="l" defTabSz="1221913" rtl="0" eaLnBrk="1" latinLnBrk="0" hangingPunct="1">
      <a:defRPr kumimoji="1" sz="1604" kern="1200">
        <a:solidFill>
          <a:schemeClr val="tx1"/>
        </a:solidFill>
        <a:latin typeface="+mn-lt"/>
        <a:ea typeface="+mn-ea"/>
        <a:cs typeface="+mn-cs"/>
      </a:defRPr>
    </a:lvl8pPr>
    <a:lvl9pPr marL="4887651" algn="l" defTabSz="1221913" rtl="0" eaLnBrk="1" latinLnBrk="0" hangingPunct="1">
      <a:defRPr kumimoji="1"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41657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217513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58777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334294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292074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56665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1417625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64518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328161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65377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C480BC-009B-46D3-AE84-471ECC0EC9B6}"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1398065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D7C480BC-009B-46D3-AE84-471ECC0EC9B6}" type="datetimeFigureOut">
              <a:rPr kumimoji="1" lang="ja-JP" altLang="en-US" smtClean="0"/>
              <a:t>2022/2/4</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377A4EC7-289B-4EF9-8B0C-408DC5842F92}" type="slidenum">
              <a:rPr kumimoji="1" lang="ja-JP" altLang="en-US" smtClean="0"/>
              <a:t>‹#›</a:t>
            </a:fld>
            <a:endParaRPr kumimoji="1" lang="ja-JP" altLang="en-US"/>
          </a:p>
        </p:txBody>
      </p:sp>
    </p:spTree>
    <p:extLst>
      <p:ext uri="{BB962C8B-B14F-4D97-AF65-F5344CB8AC3E}">
        <p14:creationId xmlns:p14="http://schemas.microsoft.com/office/powerpoint/2010/main" val="38772923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C4CA3066-1A11-4784-A849-25EF880A4834}"/>
              </a:ext>
            </a:extLst>
          </p:cNvPr>
          <p:cNvSpPr txBox="1">
            <a:spLocks/>
          </p:cNvSpPr>
          <p:nvPr/>
        </p:nvSpPr>
        <p:spPr>
          <a:xfrm>
            <a:off x="2172411" y="32125"/>
            <a:ext cx="5287636" cy="927511"/>
          </a:xfrm>
          <a:prstGeom prst="rect">
            <a:avLst/>
          </a:prstGeom>
          <a:ln>
            <a:noFill/>
          </a:ln>
        </p:spPr>
        <p:txBody>
          <a:bodyP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00000"/>
              </a:lnSpc>
            </a:pPr>
            <a:r>
              <a:rPr lang="ja-JP" altLang="en-US" sz="2400" dirty="0">
                <a:latin typeface="HGS創英角ﾎﾟｯﾌﾟ体" panose="040B0A00000000000000" pitchFamily="50" charset="-128"/>
                <a:ea typeface="HGS創英角ﾎﾟｯﾌﾟ体" panose="040B0A00000000000000" pitchFamily="50" charset="-128"/>
              </a:rPr>
              <a:t>あなたの</a:t>
            </a:r>
            <a:r>
              <a:rPr lang="ja-JP" altLang="en-US" sz="3600" dirty="0">
                <a:latin typeface="HGS創英角ﾎﾟｯﾌﾟ体" panose="040B0A00000000000000" pitchFamily="50" charset="-128"/>
                <a:ea typeface="HGS創英角ﾎﾟｯﾌﾟ体" panose="040B0A00000000000000" pitchFamily="50" charset="-128"/>
              </a:rPr>
              <a:t>声</a:t>
            </a:r>
            <a:r>
              <a:rPr lang="ja-JP" altLang="en-US" sz="2400" dirty="0">
                <a:latin typeface="HGS創英角ﾎﾟｯﾌﾟ体" panose="040B0A00000000000000" pitchFamily="50" charset="-128"/>
                <a:ea typeface="HGS創英角ﾎﾟｯﾌﾟ体" panose="040B0A00000000000000" pitchFamily="50" charset="-128"/>
              </a:rPr>
              <a:t>をお</a:t>
            </a:r>
            <a:r>
              <a:rPr lang="ja-JP" altLang="en-US" sz="3600" dirty="0">
                <a:latin typeface="HGS創英角ﾎﾟｯﾌﾟ体" panose="040B0A00000000000000" pitchFamily="50" charset="-128"/>
                <a:ea typeface="HGS創英角ﾎﾟｯﾌﾟ体" panose="040B0A00000000000000" pitchFamily="50" charset="-128"/>
              </a:rPr>
              <a:t>聞</a:t>
            </a:r>
            <a:r>
              <a:rPr lang="ja-JP" altLang="en-US" sz="2400" dirty="0">
                <a:latin typeface="HGS創英角ﾎﾟｯﾌﾟ体" panose="040B0A00000000000000" pitchFamily="50" charset="-128"/>
                <a:ea typeface="HGS創英角ﾎﾟｯﾌﾟ体" panose="040B0A00000000000000" pitchFamily="50" charset="-128"/>
              </a:rPr>
              <a:t>かせ</a:t>
            </a:r>
            <a:r>
              <a:rPr lang="ja-JP" altLang="en-US" sz="2400" dirty="0" smtClean="0">
                <a:latin typeface="HGS創英角ﾎﾟｯﾌﾟ体" panose="040B0A00000000000000" pitchFamily="50" charset="-128"/>
                <a:ea typeface="HGS創英角ﾎﾟｯﾌﾟ体" panose="040B0A00000000000000" pitchFamily="50" charset="-128"/>
              </a:rPr>
              <a:t>ください</a:t>
            </a:r>
            <a:endParaRPr lang="ja-JP" altLang="en-US" sz="2800" dirty="0">
              <a:latin typeface="HGS創英角ﾎﾟｯﾌﾟ体" panose="040B0A00000000000000" pitchFamily="50" charset="-128"/>
              <a:ea typeface="HGS創英角ﾎﾟｯﾌﾟ体" panose="040B0A00000000000000" pitchFamily="50" charset="-128"/>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852219" y="54241"/>
            <a:ext cx="2315743" cy="2510461"/>
          </a:xfrm>
          <a:prstGeom prst="rect">
            <a:avLst/>
          </a:prstGeom>
        </p:spPr>
      </p:pic>
      <p:pic>
        <p:nvPicPr>
          <p:cNvPr id="4" name="図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flipH="1">
            <a:off x="1626" y="2535413"/>
            <a:ext cx="1986574" cy="1986574"/>
          </a:xfrm>
          <a:prstGeom prst="rect">
            <a:avLst/>
          </a:prstGeom>
        </p:spPr>
      </p:pic>
      <p:sp>
        <p:nvSpPr>
          <p:cNvPr id="15" name="字幕 6">
            <a:extLst>
              <a:ext uri="{FF2B5EF4-FFF2-40B4-BE49-F238E27FC236}">
                <a16:creationId xmlns:a16="http://schemas.microsoft.com/office/drawing/2014/main" id="{D6DF98C4-18C1-4FE4-B57B-360BE105746C}"/>
              </a:ext>
            </a:extLst>
          </p:cNvPr>
          <p:cNvSpPr txBox="1">
            <a:spLocks/>
          </p:cNvSpPr>
          <p:nvPr/>
        </p:nvSpPr>
        <p:spPr>
          <a:xfrm>
            <a:off x="1655731" y="1234287"/>
            <a:ext cx="5872830" cy="2205777"/>
          </a:xfrm>
          <a:prstGeom prst="rect">
            <a:avLst/>
          </a:prstGeom>
        </p:spPr>
        <p:txBody>
          <a:bodyPr vert="horz" lIns="99060" tIns="49530" rIns="99060" bIns="4953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00000"/>
              </a:lnSpc>
              <a:spcBef>
                <a:spcPts val="500"/>
              </a:spcBef>
            </a:pPr>
            <a:r>
              <a:rPr lang="ja-JP" altLang="en-US" sz="1200" dirty="0">
                <a:latin typeface="メイリオ" panose="020B0604030504040204" pitchFamily="50" charset="-128"/>
                <a:ea typeface="メイリオ" panose="020B0604030504040204" pitchFamily="50" charset="-128"/>
              </a:rPr>
              <a:t>　</a:t>
            </a:r>
            <a:r>
              <a:rPr lang="ja-JP" altLang="en-US" sz="1400" dirty="0">
                <a:latin typeface="游ゴシック 本文"/>
                <a:ea typeface="メイリオ" panose="020B0604030504040204" pitchFamily="50" charset="-128"/>
              </a:rPr>
              <a:t>多賀・未来づくり準備会では、多賀地区の目指す将来像として５つの「なりたいまち</a:t>
            </a:r>
            <a:r>
              <a:rPr lang="ja-JP" altLang="en-US" sz="1400" dirty="0" smtClean="0">
                <a:latin typeface="游ゴシック 本文"/>
                <a:ea typeface="メイリオ" panose="020B0604030504040204" pitchFamily="50" charset="-128"/>
              </a:rPr>
              <a:t>」を考えました</a:t>
            </a:r>
            <a:r>
              <a:rPr lang="ja-JP" altLang="en-US" sz="1400" dirty="0">
                <a:latin typeface="游ゴシック 本文"/>
                <a:ea typeface="メイリオ" panose="020B0604030504040204" pitchFamily="50" charset="-128"/>
              </a:rPr>
              <a:t>。皆さまは多賀地区の現状や課題（困りごと）として何が思い浮かびますか？</a:t>
            </a:r>
            <a:endParaRPr lang="en-US" altLang="ja-JP" sz="1400" dirty="0">
              <a:latin typeface="游ゴシック 本文"/>
              <a:ea typeface="メイリオ" panose="020B0604030504040204" pitchFamily="50" charset="-128"/>
            </a:endParaRPr>
          </a:p>
          <a:p>
            <a:pPr algn="l">
              <a:lnSpc>
                <a:spcPct val="100000"/>
              </a:lnSpc>
              <a:spcBef>
                <a:spcPts val="500"/>
              </a:spcBef>
            </a:pPr>
            <a:r>
              <a:rPr lang="ja-JP" altLang="en-US" sz="1400" dirty="0">
                <a:latin typeface="游ゴシック 本文"/>
                <a:ea typeface="メイリオ" panose="020B0604030504040204" pitchFamily="50" charset="-128"/>
              </a:rPr>
              <a:t>　日頃、生活している中で感じていることやコロナ禍で所属する団体の困りごとなどがありましたら</a:t>
            </a:r>
            <a:r>
              <a:rPr lang="ja-JP" altLang="en-US" sz="1400" dirty="0" smtClean="0">
                <a:latin typeface="游ゴシック 本文"/>
                <a:ea typeface="メイリオ" panose="020B0604030504040204" pitchFamily="50" charset="-128"/>
              </a:rPr>
              <a:t>、下</a:t>
            </a:r>
            <a:r>
              <a:rPr lang="ja-JP" altLang="en-US" sz="1400" dirty="0">
                <a:latin typeface="游ゴシック 本文"/>
                <a:ea typeface="メイリオ" panose="020B0604030504040204" pitchFamily="50" charset="-128"/>
              </a:rPr>
              <a:t>のアンケート用紙、又は右</a:t>
            </a:r>
            <a:r>
              <a:rPr lang="ja-JP" altLang="en-US" sz="1400" dirty="0" smtClean="0">
                <a:latin typeface="游ゴシック 本文"/>
                <a:ea typeface="メイリオ" panose="020B0604030504040204" pitchFamily="50" charset="-128"/>
              </a:rPr>
              <a:t>の</a:t>
            </a:r>
            <a:r>
              <a:rPr lang="ja-JP" altLang="en-US" sz="1400" dirty="0" smtClean="0">
                <a:latin typeface="BIZ UDゴシック" panose="020B0400000000000000" pitchFamily="49" charset="-128"/>
                <a:ea typeface="BIZ UDゴシック" panose="020B0400000000000000" pitchFamily="49" charset="-128"/>
              </a:rPr>
              <a:t>ＱＲ</a:t>
            </a:r>
            <a:r>
              <a:rPr lang="ja-JP" altLang="en-US" sz="1300" dirty="0" smtClean="0">
                <a:latin typeface="游ゴシック 本文"/>
                <a:ea typeface="メイリオ" panose="020B0604030504040204" pitchFamily="50" charset="-128"/>
              </a:rPr>
              <a:t>コード</a:t>
            </a:r>
            <a:r>
              <a:rPr lang="ja-JP" altLang="en-US" sz="1400" dirty="0" smtClean="0">
                <a:latin typeface="游ゴシック 本文"/>
                <a:ea typeface="メイリオ" panose="020B0604030504040204" pitchFamily="50" charset="-128"/>
              </a:rPr>
              <a:t>から、あなたの声をお聞かせください！！</a:t>
            </a:r>
            <a:endParaRPr lang="en-US" altLang="ja-JP" sz="1400" dirty="0">
              <a:latin typeface="游ゴシック 本文"/>
              <a:ea typeface="メイリオ" panose="020B0604030504040204" pitchFamily="50" charset="-128"/>
            </a:endParaRPr>
          </a:p>
          <a:p>
            <a:pPr algn="l">
              <a:lnSpc>
                <a:spcPts val="2500"/>
              </a:lnSpc>
              <a:spcBef>
                <a:spcPts val="500"/>
              </a:spcBef>
            </a:pPr>
            <a:r>
              <a:rPr lang="ja-JP" altLang="en-US" sz="1400" dirty="0">
                <a:latin typeface="游ゴシック 本文"/>
                <a:ea typeface="メイリオ" panose="020B0604030504040204" pitchFamily="50" charset="-128"/>
              </a:rPr>
              <a:t>　　　　回答期日：</a:t>
            </a:r>
            <a:r>
              <a:rPr lang="ja-JP" altLang="en-US" b="1" u="sng" dirty="0" smtClean="0">
                <a:solidFill>
                  <a:srgbClr val="FF0000"/>
                </a:solidFill>
                <a:latin typeface="游ゴシック 本文"/>
                <a:ea typeface="メイリオ" panose="020B0604030504040204" pitchFamily="50" charset="-128"/>
              </a:rPr>
              <a:t>令和４年３月１５日</a:t>
            </a:r>
            <a:r>
              <a:rPr lang="ja-JP" altLang="en-US" b="1" u="sng" dirty="0">
                <a:solidFill>
                  <a:srgbClr val="FF0000"/>
                </a:solidFill>
                <a:latin typeface="游ゴシック 本文"/>
                <a:ea typeface="メイリオ" panose="020B0604030504040204" pitchFamily="50" charset="-128"/>
              </a:rPr>
              <a:t>（火）</a:t>
            </a:r>
            <a:r>
              <a:rPr lang="ja-JP" altLang="en-US" sz="1600" b="1" u="sng" dirty="0" smtClean="0">
                <a:solidFill>
                  <a:srgbClr val="FF0000"/>
                </a:solidFill>
                <a:latin typeface="游ゴシック 本文"/>
                <a:ea typeface="メイリオ" panose="020B0604030504040204" pitchFamily="50" charset="-128"/>
              </a:rPr>
              <a:t>までに</a:t>
            </a:r>
            <a:endParaRPr lang="en-US" altLang="ja-JP" sz="1600" b="1" u="sng" dirty="0" smtClean="0">
              <a:solidFill>
                <a:srgbClr val="FF0000"/>
              </a:solidFill>
              <a:latin typeface="游ゴシック 本文"/>
              <a:ea typeface="メイリオ" panose="020B0604030504040204" pitchFamily="50" charset="-128"/>
            </a:endParaRPr>
          </a:p>
          <a:p>
            <a:pPr algn="l">
              <a:lnSpc>
                <a:spcPct val="100000"/>
              </a:lnSpc>
              <a:spcBef>
                <a:spcPts val="500"/>
              </a:spcBef>
            </a:pPr>
            <a:r>
              <a:rPr lang="en-US" altLang="ja-JP" sz="1600" dirty="0">
                <a:solidFill>
                  <a:srgbClr val="FF0000"/>
                </a:solidFill>
                <a:latin typeface="游ゴシック 本文"/>
                <a:ea typeface="メイリオ" panose="020B0604030504040204" pitchFamily="50" charset="-128"/>
              </a:rPr>
              <a:t> </a:t>
            </a:r>
            <a:r>
              <a:rPr lang="en-US" altLang="ja-JP" sz="1600" dirty="0" smtClean="0">
                <a:solidFill>
                  <a:srgbClr val="FF0000"/>
                </a:solidFill>
                <a:latin typeface="游ゴシック 本文"/>
                <a:ea typeface="メイリオ" panose="020B0604030504040204" pitchFamily="50" charset="-128"/>
              </a:rPr>
              <a:t>                       </a:t>
            </a:r>
            <a:r>
              <a:rPr lang="en-US" altLang="ja-JP" sz="1600" b="1" u="sng" dirty="0" smtClean="0">
                <a:solidFill>
                  <a:srgbClr val="FF0000"/>
                </a:solidFill>
                <a:latin typeface="游ゴシック 本文"/>
                <a:ea typeface="メイリオ" panose="020B0604030504040204" pitchFamily="50" charset="-128"/>
              </a:rPr>
              <a:t> </a:t>
            </a:r>
            <a:r>
              <a:rPr lang="ja-JP" altLang="en-US" sz="1400" b="1" u="sng" dirty="0" smtClean="0">
                <a:solidFill>
                  <a:srgbClr val="00B050"/>
                </a:solidFill>
                <a:latin typeface="游ゴシック 本文"/>
                <a:ea typeface="メイリオ" panose="020B0604030504040204" pitchFamily="50" charset="-128"/>
              </a:rPr>
              <a:t>多賀公民館のアンケートボックスに入れてください。</a:t>
            </a:r>
            <a:endParaRPr lang="en-US" altLang="ja-JP" sz="1400" b="1" dirty="0">
              <a:solidFill>
                <a:srgbClr val="00B050"/>
              </a:solidFill>
              <a:latin typeface="游ゴシック 本文"/>
              <a:ea typeface="メイリオ" panose="020B0604030504040204" pitchFamily="50" charset="-128"/>
            </a:endParaRPr>
          </a:p>
          <a:p>
            <a:pPr algn="l">
              <a:lnSpc>
                <a:spcPct val="100000"/>
              </a:lnSpc>
            </a:pPr>
            <a:r>
              <a:rPr lang="ja-JP" altLang="en-US" sz="1400" dirty="0">
                <a:latin typeface="游ゴシック 本文"/>
                <a:ea typeface="メイリオ" panose="020B0604030504040204" pitchFamily="50" charset="-128"/>
              </a:rPr>
              <a:t>　　　</a:t>
            </a:r>
            <a:endParaRPr lang="ja-JP" altLang="en-US" sz="1200" dirty="0">
              <a:latin typeface="游ゴシック 本文"/>
              <a:ea typeface="メイリオ" panose="020B0604030504040204" pitchFamily="50" charset="-128"/>
            </a:endParaRPr>
          </a:p>
        </p:txBody>
      </p:sp>
      <p:sp>
        <p:nvSpPr>
          <p:cNvPr id="20" name="字幕 6">
            <a:extLst>
              <a:ext uri="{FF2B5EF4-FFF2-40B4-BE49-F238E27FC236}">
                <a16:creationId xmlns:a16="http://schemas.microsoft.com/office/drawing/2014/main" id="{69B68602-97D4-4145-A2D7-98684CA7A235}"/>
              </a:ext>
            </a:extLst>
          </p:cNvPr>
          <p:cNvSpPr txBox="1">
            <a:spLocks/>
          </p:cNvSpPr>
          <p:nvPr/>
        </p:nvSpPr>
        <p:spPr>
          <a:xfrm>
            <a:off x="3291380" y="3564930"/>
            <a:ext cx="4621889" cy="951536"/>
          </a:xfrm>
          <a:prstGeom prst="rect">
            <a:avLst/>
          </a:prstGeom>
        </p:spPr>
        <p:txBody>
          <a:bodyPr vert="horz" lIns="99060" tIns="49530" rIns="99060" bIns="4953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00000"/>
              </a:lnSpc>
              <a:spcBef>
                <a:spcPts val="200"/>
              </a:spcBef>
            </a:pPr>
            <a:r>
              <a:rPr lang="ja-JP" altLang="en-US" sz="1600" dirty="0">
                <a:latin typeface="游ゴシック 本文"/>
                <a:ea typeface="メイリオ" panose="020B0604030504040204" pitchFamily="50" charset="-128"/>
              </a:rPr>
              <a:t>問合せ先：多賀</a:t>
            </a:r>
            <a:r>
              <a:rPr lang="ja-JP" altLang="en-US" sz="1600" dirty="0" smtClean="0">
                <a:latin typeface="游ゴシック 本文"/>
                <a:ea typeface="メイリオ" panose="020B0604030504040204" pitchFamily="50" charset="-128"/>
              </a:rPr>
              <a:t>公民館（</a:t>
            </a:r>
            <a:r>
              <a:rPr lang="ja-JP" altLang="en-US" sz="1600" dirty="0">
                <a:latin typeface="游ゴシック 本文"/>
                <a:ea typeface="メイリオ" panose="020B0604030504040204" pitchFamily="50" charset="-128"/>
              </a:rPr>
              <a:t>越智・森川）</a:t>
            </a:r>
            <a:endParaRPr lang="en-US" altLang="ja-JP" sz="1600" dirty="0">
              <a:latin typeface="游ゴシック 本文"/>
              <a:ea typeface="メイリオ" panose="020B0604030504040204" pitchFamily="50" charset="-128"/>
            </a:endParaRPr>
          </a:p>
          <a:p>
            <a:pPr algn="l">
              <a:lnSpc>
                <a:spcPts val="1800"/>
              </a:lnSpc>
              <a:spcBef>
                <a:spcPts val="200"/>
              </a:spcBef>
            </a:pPr>
            <a:r>
              <a:rPr lang="ja-JP" altLang="en-US" b="1" dirty="0">
                <a:latin typeface="游ゴシック 本文"/>
                <a:ea typeface="メイリオ" panose="020B0604030504040204" pitchFamily="50" charset="-128"/>
              </a:rPr>
              <a:t>☎  </a:t>
            </a:r>
            <a:r>
              <a:rPr lang="en-US" altLang="ja-JP" b="1" dirty="0">
                <a:latin typeface="游ゴシック 本文"/>
                <a:ea typeface="メイリオ" panose="020B0604030504040204" pitchFamily="50" charset="-128"/>
              </a:rPr>
              <a:t>0898-64-2083</a:t>
            </a:r>
            <a:r>
              <a:rPr lang="ja-JP" altLang="en-US" b="1" dirty="0">
                <a:latin typeface="游ゴシック 本文"/>
                <a:ea typeface="メイリオ" panose="020B0604030504040204" pitchFamily="50" charset="-128"/>
              </a:rPr>
              <a:t>　</a:t>
            </a:r>
            <a:endParaRPr lang="en-US" altLang="ja-JP" b="1" dirty="0">
              <a:latin typeface="游ゴシック 本文"/>
              <a:ea typeface="メイリオ" panose="020B0604030504040204" pitchFamily="50" charset="-128"/>
            </a:endParaRPr>
          </a:p>
          <a:p>
            <a:pPr algn="l">
              <a:lnSpc>
                <a:spcPts val="1800"/>
              </a:lnSpc>
              <a:spcBef>
                <a:spcPts val="200"/>
              </a:spcBef>
            </a:pPr>
            <a:r>
              <a:rPr lang="ja-JP" altLang="en-US" b="1" dirty="0">
                <a:latin typeface="游ゴシック 本文"/>
                <a:ea typeface="メイリオ" panose="020B0604030504040204" pitchFamily="50" charset="-128"/>
              </a:rPr>
              <a:t>✉  </a:t>
            </a:r>
            <a:r>
              <a:rPr lang="en-US" altLang="ja-JP" b="1" dirty="0" smtClean="0">
                <a:latin typeface="游ゴシック 本文"/>
                <a:ea typeface="メイリオ" panose="020B0604030504040204" pitchFamily="50" charset="-128"/>
              </a:rPr>
              <a:t>taga-k@saijo-city.jp</a:t>
            </a:r>
            <a:endParaRPr lang="ja-JP" altLang="en-US" sz="2000" b="1" u="sng" dirty="0">
              <a:solidFill>
                <a:srgbClr val="FF0000"/>
              </a:solidFill>
              <a:latin typeface="游ゴシック 本文"/>
              <a:ea typeface="メイリオ" panose="020B0604030504040204" pitchFamily="50" charset="-128"/>
            </a:endParaRPr>
          </a:p>
        </p:txBody>
      </p:sp>
      <p:sp>
        <p:nvSpPr>
          <p:cNvPr id="21" name="正方形/長方形 20">
            <a:extLst>
              <a:ext uri="{FF2B5EF4-FFF2-40B4-BE49-F238E27FC236}">
                <a16:creationId xmlns:a16="http://schemas.microsoft.com/office/drawing/2014/main" id="{BEEFD1E0-CDCA-48C5-B783-FD9E10226FC8}"/>
              </a:ext>
            </a:extLst>
          </p:cNvPr>
          <p:cNvSpPr/>
          <p:nvPr/>
        </p:nvSpPr>
        <p:spPr>
          <a:xfrm>
            <a:off x="10939005" y="4866206"/>
            <a:ext cx="184731" cy="276999"/>
          </a:xfrm>
          <a:prstGeom prst="rect">
            <a:avLst/>
          </a:prstGeom>
        </p:spPr>
        <p:txBody>
          <a:bodyPr wrap="none">
            <a:spAutoFit/>
          </a:bodyPr>
          <a:lstStyle/>
          <a:p>
            <a:endParaRPr lang="ja-JP" altLang="en-US" sz="1200" dirty="0"/>
          </a:p>
        </p:txBody>
      </p:sp>
      <p:pic>
        <p:nvPicPr>
          <p:cNvPr id="22" name="図 21">
            <a:extLst>
              <a:ext uri="{FF2B5EF4-FFF2-40B4-BE49-F238E27FC236}">
                <a16:creationId xmlns:a16="http://schemas.microsoft.com/office/drawing/2014/main" id="{83F4BD65-9802-4633-8208-3784672593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31026" y="1658323"/>
            <a:ext cx="1013081" cy="1013081"/>
          </a:xfrm>
          <a:prstGeom prst="rect">
            <a:avLst/>
          </a:prstGeom>
        </p:spPr>
      </p:pic>
      <p:sp>
        <p:nvSpPr>
          <p:cNvPr id="5" name="吹き出し: 角を丸めた四角形 4">
            <a:extLst>
              <a:ext uri="{FF2B5EF4-FFF2-40B4-BE49-F238E27FC236}">
                <a16:creationId xmlns:a16="http://schemas.microsoft.com/office/drawing/2014/main" id="{E66DFEA5-72CD-472F-BC7C-AE21EC698457}"/>
              </a:ext>
            </a:extLst>
          </p:cNvPr>
          <p:cNvSpPr/>
          <p:nvPr/>
        </p:nvSpPr>
        <p:spPr>
          <a:xfrm>
            <a:off x="1837064" y="54241"/>
            <a:ext cx="5424796" cy="701982"/>
          </a:xfrm>
          <a:prstGeom prst="wedgeRoundRectCallout">
            <a:avLst>
              <a:gd name="adj1" fmla="val -57836"/>
              <a:gd name="adj2" fmla="val 9921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a:p>
        </p:txBody>
      </p:sp>
      <p:sp>
        <p:nvSpPr>
          <p:cNvPr id="7" name="正方形/長方形 6"/>
          <p:cNvSpPr/>
          <p:nvPr/>
        </p:nvSpPr>
        <p:spPr>
          <a:xfrm>
            <a:off x="564507" y="5658288"/>
            <a:ext cx="9128760" cy="1695336"/>
          </a:xfrm>
          <a:prstGeom prst="rect">
            <a:avLst/>
          </a:prstGeom>
        </p:spPr>
        <p:txBody>
          <a:bodyPr wrap="square">
            <a:spAutoFit/>
          </a:bodyPr>
          <a:lstStyle/>
          <a:p>
            <a:pPr>
              <a:lnSpc>
                <a:spcPts val="2500"/>
              </a:lnSpc>
            </a:pPr>
            <a:r>
              <a:rPr lang="ja-JP" altLang="en-US" sz="1400" dirty="0">
                <a:latin typeface="HG丸ｺﾞｼｯｸM-PRO" panose="020F0600000000000000" pitchFamily="50" charset="-128"/>
                <a:ea typeface="HG丸ｺﾞｼｯｸM-PRO" panose="020F0600000000000000" pitchFamily="50" charset="-128"/>
              </a:rPr>
              <a:t>あなたの</a:t>
            </a:r>
            <a:r>
              <a:rPr lang="ja-JP" altLang="en-US" sz="1400" dirty="0" smtClean="0">
                <a:latin typeface="HG丸ｺﾞｼｯｸM-PRO" panose="020F0600000000000000" pitchFamily="50" charset="-128"/>
                <a:ea typeface="HG丸ｺﾞｼｯｸM-PRO" panose="020F0600000000000000" pitchFamily="50" charset="-128"/>
              </a:rPr>
              <a:t>性別　　　□ 男</a:t>
            </a:r>
            <a:r>
              <a:rPr lang="ja-JP" altLang="en-US" sz="1400" dirty="0">
                <a:latin typeface="HG丸ｺﾞｼｯｸM-PRO" panose="020F0600000000000000" pitchFamily="50" charset="-128"/>
                <a:ea typeface="HG丸ｺﾞｼｯｸM-PRO" panose="020F0600000000000000" pitchFamily="50" charset="-128"/>
              </a:rPr>
              <a:t>性　□ </a:t>
            </a:r>
            <a:r>
              <a:rPr lang="ja-JP" altLang="en-US" sz="1400" dirty="0" smtClean="0">
                <a:latin typeface="HG丸ｺﾞｼｯｸM-PRO" panose="020F0600000000000000" pitchFamily="50" charset="-128"/>
                <a:ea typeface="HG丸ｺﾞｼｯｸM-PRO" panose="020F0600000000000000" pitchFamily="50" charset="-128"/>
              </a:rPr>
              <a:t>女性　□ その他</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sz="1400" dirty="0" smtClean="0">
                <a:latin typeface="HG丸ｺﾞｼｯｸM-PRO" panose="020F0600000000000000" pitchFamily="50" charset="-128"/>
                <a:ea typeface="HG丸ｺﾞｼｯｸM-PRO" panose="020F0600000000000000" pitchFamily="50" charset="-128"/>
              </a:rPr>
              <a:t>あなた</a:t>
            </a:r>
            <a:r>
              <a:rPr lang="ja-JP" altLang="en-US" sz="1400" dirty="0">
                <a:latin typeface="HG丸ｺﾞｼｯｸM-PRO" panose="020F0600000000000000" pitchFamily="50" charset="-128"/>
                <a:ea typeface="HG丸ｺﾞｼｯｸM-PRO" panose="020F0600000000000000" pitchFamily="50" charset="-128"/>
              </a:rPr>
              <a:t>の</a:t>
            </a:r>
            <a:r>
              <a:rPr lang="ja-JP" altLang="en-US" sz="1400" dirty="0" smtClean="0">
                <a:latin typeface="HG丸ｺﾞｼｯｸM-PRO" panose="020F0600000000000000" pitchFamily="50" charset="-128"/>
                <a:ea typeface="HG丸ｺﾞｼｯｸM-PRO" panose="020F0600000000000000" pitchFamily="50" charset="-128"/>
              </a:rPr>
              <a:t>世帯　　　□ 単身　□ 夫婦のみ　□ 親子　□ 三世代　□ その他</a:t>
            </a:r>
            <a:endParaRPr lang="ja-JP" altLang="en-US" sz="1400" dirty="0">
              <a:latin typeface="HG丸ｺﾞｼｯｸM-PRO" panose="020F0600000000000000" pitchFamily="50" charset="-128"/>
              <a:ea typeface="HG丸ｺﾞｼｯｸM-PRO" panose="020F0600000000000000" pitchFamily="50" charset="-128"/>
            </a:endParaRPr>
          </a:p>
          <a:p>
            <a:pPr>
              <a:lnSpc>
                <a:spcPts val="2500"/>
              </a:lnSpc>
            </a:pPr>
            <a:r>
              <a:rPr lang="ja-JP" altLang="en-US" sz="1400" dirty="0">
                <a:latin typeface="HG丸ｺﾞｼｯｸM-PRO" panose="020F0600000000000000" pitchFamily="50" charset="-128"/>
                <a:ea typeface="HG丸ｺﾞｼｯｸM-PRO" panose="020F0600000000000000" pitchFamily="50" charset="-128"/>
              </a:rPr>
              <a:t>あなたの</a:t>
            </a:r>
            <a:r>
              <a:rPr lang="ja-JP" altLang="en-US" sz="1400" dirty="0" smtClean="0">
                <a:latin typeface="HG丸ｺﾞｼｯｸM-PRO" panose="020F0600000000000000" pitchFamily="50" charset="-128"/>
                <a:ea typeface="HG丸ｺﾞｼｯｸM-PRO" panose="020F0600000000000000" pitchFamily="50" charset="-128"/>
              </a:rPr>
              <a:t>年代　　　</a:t>
            </a:r>
            <a:r>
              <a:rPr lang="ja-JP" altLang="en-US" sz="1300" dirty="0" smtClean="0">
                <a:latin typeface="HG丸ｺﾞｼｯｸM-PRO" panose="020F0600000000000000" pitchFamily="50" charset="-128"/>
                <a:ea typeface="HG丸ｺﾞｼｯｸM-PRO" panose="020F0600000000000000" pitchFamily="50" charset="-128"/>
              </a:rPr>
              <a:t>□ </a:t>
            </a:r>
            <a:r>
              <a:rPr lang="en-US" altLang="ja-JP" sz="1300" dirty="0" smtClean="0">
                <a:latin typeface="HG丸ｺﾞｼｯｸM-PRO" panose="020F0600000000000000" pitchFamily="50" charset="-128"/>
                <a:ea typeface="HG丸ｺﾞｼｯｸM-PRO" panose="020F0600000000000000" pitchFamily="50" charset="-128"/>
              </a:rPr>
              <a:t>1</a:t>
            </a:r>
            <a:r>
              <a:rPr lang="ja-JP" altLang="en-US" sz="1300" dirty="0" smtClean="0">
                <a:latin typeface="HG丸ｺﾞｼｯｸM-PRO" panose="020F0600000000000000" pitchFamily="50" charset="-128"/>
                <a:ea typeface="HG丸ｺﾞｼｯｸM-PRO" panose="020F0600000000000000" pitchFamily="50" charset="-128"/>
              </a:rPr>
              <a:t>９歳以下　□　</a:t>
            </a:r>
            <a:r>
              <a:rPr lang="en-US" altLang="ja-JP" sz="1300" dirty="0" smtClean="0">
                <a:latin typeface="HG丸ｺﾞｼｯｸM-PRO" panose="020F0600000000000000" pitchFamily="50" charset="-128"/>
                <a:ea typeface="HG丸ｺﾞｼｯｸM-PRO" panose="020F0600000000000000" pitchFamily="50" charset="-128"/>
              </a:rPr>
              <a:t>20</a:t>
            </a:r>
            <a:r>
              <a:rPr lang="ja-JP" altLang="en-US" sz="1300" dirty="0" smtClean="0">
                <a:latin typeface="HG丸ｺﾞｼｯｸM-PRO" panose="020F0600000000000000" pitchFamily="50" charset="-128"/>
                <a:ea typeface="HG丸ｺﾞｼｯｸM-PRO" panose="020F0600000000000000" pitchFamily="50" charset="-128"/>
              </a:rPr>
              <a:t>代　□ </a:t>
            </a:r>
            <a:r>
              <a:rPr lang="en-US" altLang="ja-JP" sz="1300" dirty="0">
                <a:latin typeface="HG丸ｺﾞｼｯｸM-PRO" panose="020F0600000000000000" pitchFamily="50" charset="-128"/>
                <a:ea typeface="HG丸ｺﾞｼｯｸM-PRO" panose="020F0600000000000000" pitchFamily="50" charset="-128"/>
              </a:rPr>
              <a:t>30</a:t>
            </a:r>
            <a:r>
              <a:rPr lang="ja-JP" altLang="en-US" sz="1300" dirty="0" smtClean="0">
                <a:latin typeface="HG丸ｺﾞｼｯｸM-PRO" panose="020F0600000000000000" pitchFamily="50" charset="-128"/>
                <a:ea typeface="HG丸ｺﾞｼｯｸM-PRO" panose="020F0600000000000000" pitchFamily="50" charset="-128"/>
              </a:rPr>
              <a:t>代　□ </a:t>
            </a:r>
            <a:r>
              <a:rPr lang="en-US" altLang="ja-JP" sz="1300" dirty="0">
                <a:latin typeface="HG丸ｺﾞｼｯｸM-PRO" panose="020F0600000000000000" pitchFamily="50" charset="-128"/>
                <a:ea typeface="HG丸ｺﾞｼｯｸM-PRO" panose="020F0600000000000000" pitchFamily="50" charset="-128"/>
              </a:rPr>
              <a:t>40</a:t>
            </a:r>
            <a:r>
              <a:rPr lang="ja-JP" altLang="en-US" sz="1300" dirty="0" smtClean="0">
                <a:latin typeface="HG丸ｺﾞｼｯｸM-PRO" panose="020F0600000000000000" pitchFamily="50" charset="-128"/>
                <a:ea typeface="HG丸ｺﾞｼｯｸM-PRO" panose="020F0600000000000000" pitchFamily="50" charset="-128"/>
              </a:rPr>
              <a:t>代　□ </a:t>
            </a:r>
            <a:r>
              <a:rPr lang="en-US" altLang="ja-JP" sz="1300" dirty="0">
                <a:latin typeface="HG丸ｺﾞｼｯｸM-PRO" panose="020F0600000000000000" pitchFamily="50" charset="-128"/>
                <a:ea typeface="HG丸ｺﾞｼｯｸM-PRO" panose="020F0600000000000000" pitchFamily="50" charset="-128"/>
              </a:rPr>
              <a:t>50</a:t>
            </a:r>
            <a:r>
              <a:rPr lang="ja-JP" altLang="en-US" sz="1300" dirty="0" smtClean="0">
                <a:latin typeface="HG丸ｺﾞｼｯｸM-PRO" panose="020F0600000000000000" pitchFamily="50" charset="-128"/>
                <a:ea typeface="HG丸ｺﾞｼｯｸM-PRO" panose="020F0600000000000000" pitchFamily="50" charset="-128"/>
              </a:rPr>
              <a:t>代　□ </a:t>
            </a:r>
            <a:r>
              <a:rPr lang="en-US" altLang="ja-JP" sz="1300" dirty="0">
                <a:latin typeface="HG丸ｺﾞｼｯｸM-PRO" panose="020F0600000000000000" pitchFamily="50" charset="-128"/>
                <a:ea typeface="HG丸ｺﾞｼｯｸM-PRO" panose="020F0600000000000000" pitchFamily="50" charset="-128"/>
              </a:rPr>
              <a:t>60</a:t>
            </a:r>
            <a:r>
              <a:rPr lang="ja-JP" altLang="en-US" sz="1300" dirty="0" smtClean="0">
                <a:latin typeface="HG丸ｺﾞｼｯｸM-PRO" panose="020F0600000000000000" pitchFamily="50" charset="-128"/>
                <a:ea typeface="HG丸ｺﾞｼｯｸM-PRO" panose="020F0600000000000000" pitchFamily="50" charset="-128"/>
              </a:rPr>
              <a:t>代　□ </a:t>
            </a:r>
            <a:r>
              <a:rPr lang="en-US" altLang="ja-JP" sz="1300" dirty="0" smtClean="0">
                <a:latin typeface="HG丸ｺﾞｼｯｸM-PRO" panose="020F0600000000000000" pitchFamily="50" charset="-128"/>
                <a:ea typeface="HG丸ｺﾞｼｯｸM-PRO" panose="020F0600000000000000" pitchFamily="50" charset="-128"/>
              </a:rPr>
              <a:t>70</a:t>
            </a:r>
            <a:r>
              <a:rPr lang="ja-JP" altLang="en-US" sz="1300" dirty="0" smtClean="0">
                <a:latin typeface="HG丸ｺﾞｼｯｸM-PRO" panose="020F0600000000000000" pitchFamily="50" charset="-128"/>
                <a:ea typeface="HG丸ｺﾞｼｯｸM-PRO" panose="020F0600000000000000" pitchFamily="50" charset="-128"/>
              </a:rPr>
              <a:t>代　□８０歳以上</a:t>
            </a:r>
            <a:endParaRPr lang="ja-JP" altLang="en-US" sz="1300" dirty="0">
              <a:latin typeface="HG丸ｺﾞｼｯｸM-PRO" panose="020F0600000000000000" pitchFamily="50" charset="-128"/>
              <a:ea typeface="HG丸ｺﾞｼｯｸM-PRO" panose="020F0600000000000000" pitchFamily="50" charset="-128"/>
            </a:endParaRPr>
          </a:p>
          <a:p>
            <a:pPr>
              <a:lnSpc>
                <a:spcPts val="2500"/>
              </a:lnSpc>
            </a:pPr>
            <a:r>
              <a:rPr lang="ja-JP" altLang="en-US" sz="1400" dirty="0">
                <a:latin typeface="HG丸ｺﾞｼｯｸM-PRO" panose="020F0600000000000000" pitchFamily="50" charset="-128"/>
                <a:ea typeface="HG丸ｺﾞｼｯｸM-PRO" panose="020F0600000000000000" pitchFamily="50" charset="-128"/>
              </a:rPr>
              <a:t>お住いの</a:t>
            </a:r>
            <a:r>
              <a:rPr lang="ja-JP" altLang="en-US" sz="1400" dirty="0" smtClean="0">
                <a:latin typeface="HG丸ｺﾞｼｯｸM-PRO" panose="020F0600000000000000" pitchFamily="50" charset="-128"/>
                <a:ea typeface="HG丸ｺﾞｼｯｸM-PRO" panose="020F0600000000000000" pitchFamily="50" charset="-128"/>
              </a:rPr>
              <a:t>地区　　　□ </a:t>
            </a:r>
            <a:r>
              <a:rPr lang="ja-JP" altLang="en-US" sz="1400" dirty="0">
                <a:latin typeface="HG丸ｺﾞｼｯｸM-PRO" panose="020F0600000000000000" pitchFamily="50" charset="-128"/>
                <a:ea typeface="HG丸ｺﾞｼｯｸM-PRO" panose="020F0600000000000000" pitchFamily="50" charset="-128"/>
              </a:rPr>
              <a:t>北条　□ 新田　□ 三津屋　□ その他</a:t>
            </a:r>
          </a:p>
          <a:p>
            <a:pPr>
              <a:lnSpc>
                <a:spcPts val="2500"/>
              </a:lnSpc>
            </a:pPr>
            <a:r>
              <a:rPr lang="ja-JP" altLang="en-US" sz="1400" dirty="0" smtClean="0">
                <a:latin typeface="HG丸ｺﾞｼｯｸM-PRO" panose="020F0600000000000000" pitchFamily="50" charset="-128"/>
                <a:ea typeface="HG丸ｺﾞｼｯｸM-PRO" panose="020F0600000000000000" pitchFamily="50" charset="-128"/>
              </a:rPr>
              <a:t>所</a:t>
            </a:r>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属</a:t>
            </a:r>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団</a:t>
            </a:r>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体</a:t>
            </a:r>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等</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自治会役員</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PTA</a:t>
            </a:r>
            <a:r>
              <a:rPr lang="ja-JP" altLang="en-US" sz="1400" dirty="0" smtClean="0">
                <a:latin typeface="HG丸ｺﾞｼｯｸM-PRO" panose="020F0600000000000000" pitchFamily="50" charset="-128"/>
                <a:ea typeface="HG丸ｺﾞｼｯｸM-PRO" panose="020F0600000000000000" pitchFamily="50" charset="-128"/>
              </a:rPr>
              <a:t>・愛護班役員　□ </a:t>
            </a:r>
            <a:r>
              <a:rPr lang="ja-JP" altLang="en-US" sz="1400" dirty="0">
                <a:latin typeface="HG丸ｺﾞｼｯｸM-PRO" panose="020F0600000000000000" pitchFamily="50" charset="-128"/>
                <a:ea typeface="HG丸ｺﾞｼｯｸM-PRO" panose="020F0600000000000000" pitchFamily="50" charset="-128"/>
              </a:rPr>
              <a:t>学生　□ その他</a:t>
            </a:r>
            <a:r>
              <a:rPr lang="ja-JP" altLang="en-US" sz="1400" dirty="0" smtClean="0">
                <a:latin typeface="HG丸ｺﾞｼｯｸM-PRO" panose="020F0600000000000000" pitchFamily="50" charset="-128"/>
                <a:ea typeface="HG丸ｺﾞｼｯｸM-PRO" panose="020F0600000000000000" pitchFamily="50" charset="-128"/>
              </a:rPr>
              <a:t>団体役員</a:t>
            </a:r>
            <a:r>
              <a:rPr lang="ja-JP" altLang="en-US" sz="1400" dirty="0">
                <a:latin typeface="HG丸ｺﾞｼｯｸM-PRO" panose="020F0600000000000000" pitchFamily="50" charset="-128"/>
                <a:ea typeface="HG丸ｺﾞｼｯｸM-PRO" panose="020F0600000000000000" pitchFamily="50" charset="-128"/>
              </a:rPr>
              <a:t>　□ </a:t>
            </a:r>
            <a:r>
              <a:rPr lang="ja-JP" altLang="en-US" sz="1400" dirty="0" smtClean="0">
                <a:latin typeface="HG丸ｺﾞｼｯｸM-PRO" panose="020F0600000000000000" pitchFamily="50" charset="-128"/>
                <a:ea typeface="HG丸ｺﾞｼｯｸM-PRO" panose="020F0600000000000000" pitchFamily="50" charset="-128"/>
              </a:rPr>
              <a:t>その他</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8" name="正方形/長方形 7"/>
          <p:cNvSpPr>
            <a:spLocks/>
          </p:cNvSpPr>
          <p:nvPr/>
        </p:nvSpPr>
        <p:spPr>
          <a:xfrm>
            <a:off x="656575" y="7479724"/>
            <a:ext cx="8944625" cy="5458162"/>
          </a:xfrm>
          <a:prstGeom prst="rect">
            <a:avLst/>
          </a:prstGeom>
        </p:spPr>
        <p:txBody>
          <a:bodyPr wrap="square">
            <a:noAutofit/>
          </a:bodyPr>
          <a:lstStyle/>
          <a:p>
            <a:pPr>
              <a:lnSpc>
                <a:spcPts val="2200"/>
              </a:lnSpc>
            </a:pPr>
            <a:r>
              <a:rPr lang="ja-JP" altLang="en-US" dirty="0">
                <a:solidFill>
                  <a:srgbClr val="0070C0"/>
                </a:solidFill>
                <a:latin typeface="HGS創英角ｺﾞｼｯｸUB" panose="020B0900000000000000" pitchFamily="50" charset="-128"/>
                <a:ea typeface="HGS創英角ｺﾞｼｯｸUB" panose="020B0900000000000000" pitchFamily="50" charset="-128"/>
              </a:rPr>
              <a:t>１．「多賀・未来づくり準備会</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」（裏面参照）を</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知っていますか</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a:t>
            </a:r>
            <a:endParaRPr lang="en-US" altLang="ja-JP" dirty="0">
              <a:solidFill>
                <a:srgbClr val="0070C0"/>
              </a:solidFill>
              <a:latin typeface="HGS創英角ｺﾞｼｯｸUB" panose="020B0900000000000000" pitchFamily="50" charset="-128"/>
              <a:ea typeface="HGS創英角ｺﾞｼｯｸUB" panose="020B0900000000000000" pitchFamily="50" charset="-128"/>
            </a:endParaRPr>
          </a:p>
          <a:p>
            <a:pPr>
              <a:lnSpc>
                <a:spcPts val="2500"/>
              </a:lnSpc>
            </a:pPr>
            <a:r>
              <a:rPr lang="ja-JP" altLang="en-US" sz="1500" dirty="0">
                <a:solidFill>
                  <a:srgbClr val="0070C0"/>
                </a:solidFill>
                <a:latin typeface="HGS創英角ｺﾞｼｯｸUB" panose="020B0900000000000000" pitchFamily="50" charset="-128"/>
                <a:ea typeface="HGS創英角ｺﾞｼｯｸUB" panose="020B0900000000000000" pitchFamily="50" charset="-128"/>
              </a:rPr>
              <a:t>　</a:t>
            </a:r>
            <a:r>
              <a:rPr lang="ja-JP" altLang="en-US" sz="1500" dirty="0" smtClean="0">
                <a:solidFill>
                  <a:srgbClr val="0070C0"/>
                </a:solidFill>
                <a:latin typeface="HGS創英角ｺﾞｼｯｸUB" panose="020B0900000000000000" pitchFamily="50" charset="-128"/>
                <a:ea typeface="HGS創英角ｺﾞｼｯｸUB" panose="020B09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 </a:t>
            </a:r>
            <a:r>
              <a:rPr lang="ja-JP" altLang="en-US" sz="1500" dirty="0">
                <a:latin typeface="HG丸ｺﾞｼｯｸM-PRO" panose="020F0600000000000000" pitchFamily="50" charset="-128"/>
                <a:ea typeface="HG丸ｺﾞｼｯｸM-PRO" panose="020F0600000000000000" pitchFamily="50" charset="-128"/>
              </a:rPr>
              <a:t>知っている　　□ </a:t>
            </a:r>
            <a:r>
              <a:rPr lang="ja-JP" altLang="en-US" sz="1500" dirty="0" smtClean="0">
                <a:latin typeface="HG丸ｺﾞｼｯｸM-PRO" panose="020F0600000000000000" pitchFamily="50" charset="-128"/>
                <a:ea typeface="HG丸ｺﾞｼｯｸM-PRO" panose="020F0600000000000000" pitchFamily="50" charset="-128"/>
              </a:rPr>
              <a:t>知らない</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1200"/>
              </a:lnSpc>
            </a:pP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２．１</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．で「知っている」と答えた人は、</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ど</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こ</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で準備会</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を知りましたか</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a:t>
            </a:r>
            <a:endParaRPr lang="en-US" altLang="ja-JP" dirty="0" smtClean="0">
              <a:solidFill>
                <a:srgbClr val="0070C0"/>
              </a:solidFill>
              <a:latin typeface="HGS創英角ｺﾞｼｯｸUB" panose="020B0900000000000000" pitchFamily="50" charset="-128"/>
              <a:ea typeface="HGS創英角ｺﾞｼｯｸUB" panose="020B0900000000000000" pitchFamily="50" charset="-128"/>
            </a:endParaRPr>
          </a:p>
          <a:p>
            <a:pPr>
              <a:lnSpc>
                <a:spcPts val="25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 広報９月号の特集記事　□ 公民館だより　□ 知り合いから　□ その他（　　　　　　　）</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1200"/>
              </a:lnSpc>
            </a:pP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３．</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次の５つ</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が準備会で考えた多賀地区の将来像です。</a:t>
            </a:r>
            <a:endParaRPr lang="en-US" altLang="ja-JP" dirty="0" smtClean="0">
              <a:solidFill>
                <a:srgbClr val="0070C0"/>
              </a:solidFill>
              <a:latin typeface="HGS創英角ｺﾞｼｯｸUB" panose="020B0900000000000000" pitchFamily="50" charset="-128"/>
              <a:ea typeface="HGS創英角ｺﾞｼｯｸUB" panose="020B0900000000000000" pitchFamily="50" charset="-128"/>
            </a:endParaRPr>
          </a:p>
          <a:p>
            <a:pPr>
              <a:lnSpc>
                <a:spcPts val="2200"/>
              </a:lnSpc>
            </a:pPr>
            <a:r>
              <a:rPr lang="ja-JP" altLang="en-US" dirty="0">
                <a:solidFill>
                  <a:srgbClr val="0070C0"/>
                </a:solidFill>
                <a:latin typeface="HGS創英角ｺﾞｼｯｸUB" panose="020B0900000000000000" pitchFamily="50" charset="-128"/>
                <a:ea typeface="HGS創英角ｺﾞｼｯｸUB" panose="020B0900000000000000" pitchFamily="50" charset="-128"/>
              </a:rPr>
              <a:t>　</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　あなた</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が共感できる将来像</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は？（複数</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回答可</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a:t>
            </a:r>
            <a:endParaRPr lang="en-US" altLang="ja-JP" dirty="0">
              <a:solidFill>
                <a:srgbClr val="0070C0"/>
              </a:solidFill>
              <a:latin typeface="HGS創英角ｺﾞｼｯｸUB" panose="020B0900000000000000" pitchFamily="50" charset="-128"/>
              <a:ea typeface="HGS創英角ｺﾞｼｯｸUB" panose="020B0900000000000000" pitchFamily="50" charset="-128"/>
            </a:endParaRPr>
          </a:p>
          <a:p>
            <a:pPr>
              <a:lnSpc>
                <a:spcPts val="25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　　□ </a:t>
            </a:r>
            <a:r>
              <a:rPr lang="ja-JP" altLang="en-US" sz="1500" dirty="0">
                <a:latin typeface="HG丸ｺﾞｼｯｸM-PRO" panose="020F0600000000000000" pitchFamily="50" charset="-128"/>
                <a:ea typeface="HG丸ｺﾞｼｯｸM-PRO" panose="020F0600000000000000" pitchFamily="50" charset="-128"/>
              </a:rPr>
              <a:t>防災に</a:t>
            </a:r>
            <a:r>
              <a:rPr lang="ja-JP" altLang="en-US" sz="1500" dirty="0" err="1">
                <a:latin typeface="HG丸ｺﾞｼｯｸM-PRO" panose="020F0600000000000000" pitchFamily="50" charset="-128"/>
                <a:ea typeface="HG丸ｺﾞｼｯｸM-PRO" panose="020F0600000000000000" pitchFamily="50" charset="-128"/>
              </a:rPr>
              <a:t>強い助け合う</a:t>
            </a:r>
            <a:r>
              <a:rPr lang="ja-JP" altLang="en-US" sz="1500" dirty="0" smtClean="0">
                <a:latin typeface="HG丸ｺﾞｼｯｸM-PRO" panose="020F0600000000000000" pitchFamily="50" charset="-128"/>
                <a:ea typeface="HG丸ｺﾞｼｯｸM-PRO" panose="020F0600000000000000" pitchFamily="50" charset="-128"/>
              </a:rPr>
              <a:t>まち　　　　　　　　□ </a:t>
            </a:r>
            <a:r>
              <a:rPr lang="ja-JP" altLang="en-US" sz="1500" dirty="0">
                <a:latin typeface="HG丸ｺﾞｼｯｸM-PRO" panose="020F0600000000000000" pitchFamily="50" charset="-128"/>
                <a:ea typeface="HG丸ｺﾞｼｯｸM-PRO" panose="020F0600000000000000" pitchFamily="50" charset="-128"/>
              </a:rPr>
              <a:t>みんながつながる仲良しの</a:t>
            </a:r>
            <a:r>
              <a:rPr lang="ja-JP" altLang="en-US" sz="1500" dirty="0" smtClean="0">
                <a:latin typeface="HG丸ｺﾞｼｯｸM-PRO" panose="020F0600000000000000" pitchFamily="50" charset="-128"/>
                <a:ea typeface="HG丸ｺﾞｼｯｸM-PRO" panose="020F0600000000000000" pitchFamily="50" charset="-128"/>
              </a:rPr>
              <a:t>まち</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　　□ </a:t>
            </a:r>
            <a:r>
              <a:rPr lang="ja-JP" altLang="en-US" sz="1500" dirty="0">
                <a:latin typeface="HG丸ｺﾞｼｯｸM-PRO" panose="020F0600000000000000" pitchFamily="50" charset="-128"/>
                <a:ea typeface="HG丸ｺﾞｼｯｸM-PRO" panose="020F0600000000000000" pitchFamily="50" charset="-128"/>
              </a:rPr>
              <a:t>子育てしやすく高齢者にやさしい</a:t>
            </a:r>
            <a:r>
              <a:rPr lang="ja-JP" altLang="en-US" sz="1500" dirty="0" smtClean="0">
                <a:latin typeface="HG丸ｺﾞｼｯｸM-PRO" panose="020F0600000000000000" pitchFamily="50" charset="-128"/>
                <a:ea typeface="HG丸ｺﾞｼｯｸM-PRO" panose="020F0600000000000000" pitchFamily="50" charset="-128"/>
              </a:rPr>
              <a:t>まち　　□ </a:t>
            </a:r>
            <a:r>
              <a:rPr lang="ja-JP" altLang="en-US" sz="1500" dirty="0">
                <a:latin typeface="HG丸ｺﾞｼｯｸM-PRO" panose="020F0600000000000000" pitchFamily="50" charset="-128"/>
                <a:ea typeface="HG丸ｺﾞｼｯｸM-PRO" panose="020F0600000000000000" pitchFamily="50" charset="-128"/>
              </a:rPr>
              <a:t>伝統・文化を受け継ぐ楽しい</a:t>
            </a:r>
            <a:r>
              <a:rPr lang="ja-JP" altLang="en-US" sz="1500" dirty="0" smtClean="0">
                <a:latin typeface="HG丸ｺﾞｼｯｸM-PRO" panose="020F0600000000000000" pitchFamily="50" charset="-128"/>
                <a:ea typeface="HG丸ｺﾞｼｯｸM-PRO" panose="020F0600000000000000" pitchFamily="50" charset="-128"/>
              </a:rPr>
              <a:t>まち</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　　□ </a:t>
            </a:r>
            <a:r>
              <a:rPr lang="ja-JP" altLang="en-US" sz="1500" dirty="0">
                <a:latin typeface="HG丸ｺﾞｼｯｸM-PRO" panose="020F0600000000000000" pitchFamily="50" charset="-128"/>
                <a:ea typeface="HG丸ｺﾞｼｯｸM-PRO" panose="020F0600000000000000" pitchFamily="50" charset="-128"/>
              </a:rPr>
              <a:t>自然を愛する美しい</a:t>
            </a:r>
            <a:r>
              <a:rPr lang="ja-JP" altLang="en-US" sz="1500" dirty="0" smtClean="0">
                <a:latin typeface="HG丸ｺﾞｼｯｸM-PRO" panose="020F0600000000000000" pitchFamily="50" charset="-128"/>
                <a:ea typeface="HG丸ｺﾞｼｯｸM-PRO" panose="020F0600000000000000" pitchFamily="50" charset="-128"/>
              </a:rPr>
              <a:t>まち　　□ その他（　　　　　　　　　　　　　　　　　　　　）</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1200"/>
              </a:lnSpc>
            </a:pP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dirty="0" smtClean="0">
                <a:solidFill>
                  <a:srgbClr val="0070C0"/>
                </a:solidFill>
                <a:latin typeface="HGP創英角ｺﾞｼｯｸUB" panose="020B0900000000000000" pitchFamily="50" charset="-128"/>
                <a:ea typeface="HGP創英角ｺﾞｼｯｸUB" panose="020B0900000000000000" pitchFamily="50" charset="-128"/>
              </a:rPr>
              <a:t>４</a:t>
            </a:r>
            <a:r>
              <a:rPr lang="ja-JP" altLang="en-US" dirty="0">
                <a:solidFill>
                  <a:srgbClr val="0070C0"/>
                </a:solidFill>
                <a:latin typeface="HGP創英角ｺﾞｼｯｸUB" panose="020B0900000000000000" pitchFamily="50" charset="-128"/>
                <a:ea typeface="HGP創英角ｺﾞｼｯｸUB" panose="020B0900000000000000" pitchFamily="50" charset="-128"/>
              </a:rPr>
              <a:t>．</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「防災に</a:t>
            </a:r>
            <a:r>
              <a:rPr lang="ja-JP" altLang="en-US" dirty="0" err="1">
                <a:solidFill>
                  <a:srgbClr val="0070C0"/>
                </a:solidFill>
                <a:latin typeface="HGS創英角ｺﾞｼｯｸUB" panose="020B0900000000000000" pitchFamily="50" charset="-128"/>
                <a:ea typeface="HGS創英角ｺﾞｼｯｸUB" panose="020B0900000000000000" pitchFamily="50" charset="-128"/>
              </a:rPr>
              <a:t>強い助け合う</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まち」に</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ついて</a:t>
            </a:r>
            <a:endParaRPr lang="ja-JP" altLang="en-US" sz="1400" dirty="0">
              <a:latin typeface="HG丸ｺﾞｼｯｸM-PRO" panose="020F0600000000000000" pitchFamily="50" charset="-128"/>
              <a:ea typeface="HG丸ｺﾞｼｯｸM-PRO" panose="020F0600000000000000" pitchFamily="50" charset="-128"/>
            </a:endParaRPr>
          </a:p>
          <a:p>
            <a:pPr>
              <a:lnSpc>
                <a:spcPts val="2500"/>
              </a:lnSpc>
            </a:pPr>
            <a:r>
              <a:rPr lang="ja-JP" altLang="en-US" sz="1500"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１）防災訓練に参加したことがありますか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　　□ </a:t>
            </a:r>
            <a:r>
              <a:rPr lang="ja-JP" altLang="en-US" sz="1500" dirty="0">
                <a:latin typeface="HG丸ｺﾞｼｯｸM-PRO" panose="020F0600000000000000" pitchFamily="50" charset="-128"/>
                <a:ea typeface="HG丸ｺﾞｼｯｸM-PRO" panose="020F0600000000000000" pitchFamily="50" charset="-128"/>
              </a:rPr>
              <a:t>いつも参加している　　□ ときどき参加している　　□ 参加したことが</a:t>
            </a:r>
            <a:r>
              <a:rPr lang="ja-JP" altLang="en-US" sz="1500" dirty="0" smtClean="0">
                <a:latin typeface="HG丸ｺﾞｼｯｸM-PRO" panose="020F0600000000000000" pitchFamily="50" charset="-128"/>
                <a:ea typeface="HG丸ｺﾞｼｯｸM-PRO" panose="020F0600000000000000" pitchFamily="50" charset="-128"/>
              </a:rPr>
              <a:t>ない</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sz="1600" dirty="0">
                <a:latin typeface="HG丸ｺﾞｼｯｸM-PRO" panose="020F0600000000000000" pitchFamily="50" charset="-128"/>
                <a:ea typeface="HG丸ｺﾞｼｯｸM-PRO" panose="020F0600000000000000" pitchFamily="50" charset="-128"/>
              </a:rPr>
              <a:t>　（２</a:t>
            </a:r>
            <a:r>
              <a:rPr lang="ja-JP" altLang="en-US" sz="1600" dirty="0" smtClean="0">
                <a:latin typeface="HG丸ｺﾞｼｯｸM-PRO" panose="020F0600000000000000" pitchFamily="50" charset="-128"/>
                <a:ea typeface="HG丸ｺﾞｼｯｸM-PRO" panose="020F0600000000000000" pitchFamily="50" charset="-128"/>
              </a:rPr>
              <a:t>）「防災に</a:t>
            </a:r>
            <a:r>
              <a:rPr lang="ja-JP" altLang="en-US" sz="1600" dirty="0" err="1" smtClean="0">
                <a:latin typeface="HG丸ｺﾞｼｯｸM-PRO" panose="020F0600000000000000" pitchFamily="50" charset="-128"/>
                <a:ea typeface="HG丸ｺﾞｼｯｸM-PRO" panose="020F0600000000000000" pitchFamily="50" charset="-128"/>
              </a:rPr>
              <a:t>強い助け合う</a:t>
            </a:r>
            <a:r>
              <a:rPr lang="ja-JP" altLang="en-US" sz="1600" dirty="0" smtClean="0">
                <a:latin typeface="HG丸ｺﾞｼｯｸM-PRO" panose="020F0600000000000000" pitchFamily="50" charset="-128"/>
                <a:ea typeface="HG丸ｺﾞｼｯｸM-PRO" panose="020F0600000000000000" pitchFamily="50" charset="-128"/>
              </a:rPr>
              <a:t>まち」で、できていると思うことがありますか。</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sz="1600" dirty="0" smtClean="0">
                <a:latin typeface="HG丸ｺﾞｼｯｸM-PRO" panose="020F0600000000000000" pitchFamily="50" charset="-128"/>
                <a:ea typeface="HG丸ｺﾞｼｯｸM-PRO" panose="020F0600000000000000" pitchFamily="50" charset="-128"/>
              </a:rPr>
              <a:t>　　　（　　　　　　　　　　　　　　　　　　　　　　　　　　　　　　　　　　　）</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（３）いま、できていないと思うこと</a:t>
            </a:r>
            <a:r>
              <a:rPr lang="ja-JP" altLang="en-US" sz="1600" dirty="0">
                <a:latin typeface="HG丸ｺﾞｼｯｸM-PRO" panose="020F0600000000000000" pitchFamily="50" charset="-128"/>
                <a:ea typeface="HG丸ｺﾞｼｯｸM-PRO" panose="020F0600000000000000" pitchFamily="50" charset="-128"/>
              </a:rPr>
              <a:t>や困っていることがあります</a:t>
            </a:r>
            <a:r>
              <a:rPr lang="ja-JP" altLang="en-US" sz="1600" dirty="0" smtClean="0">
                <a:latin typeface="HG丸ｺﾞｼｯｸM-PRO" panose="020F0600000000000000" pitchFamily="50" charset="-128"/>
                <a:ea typeface="HG丸ｺﾞｼｯｸM-PRO" panose="020F0600000000000000" pitchFamily="50" charset="-128"/>
              </a:rPr>
              <a:t>か。</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a:t>
            </a:r>
            <a:endParaRPr lang="ja-JP" altLang="en-US" sz="1600" dirty="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2075580" y="5025290"/>
            <a:ext cx="5255170" cy="46879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dirty="0">
                <a:latin typeface="HGS創英角ﾎﾟｯﾌﾟ体" panose="040B0A00000000000000" pitchFamily="50" charset="-128"/>
                <a:ea typeface="HGS創英角ﾎﾟｯﾌﾟ体" panose="040B0A00000000000000" pitchFamily="50" charset="-128"/>
              </a:rPr>
              <a:t>多賀地区「なりたいまちの将来像」アンケート</a:t>
            </a:r>
          </a:p>
        </p:txBody>
      </p:sp>
      <p:cxnSp>
        <p:nvCxnSpPr>
          <p:cNvPr id="13" name="直線コネクタ 12"/>
          <p:cNvCxnSpPr/>
          <p:nvPr/>
        </p:nvCxnSpPr>
        <p:spPr>
          <a:xfrm flipV="1">
            <a:off x="180464" y="4667429"/>
            <a:ext cx="9271531" cy="4646"/>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984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9140" y="45720"/>
            <a:ext cx="8862060" cy="11210761"/>
          </a:xfrm>
          <a:prstGeom prst="rect">
            <a:avLst/>
          </a:prstGeom>
        </p:spPr>
        <p:txBody>
          <a:bodyPr wrap="square">
            <a:spAutoFit/>
          </a:bodyPr>
          <a:lstStyle/>
          <a:p>
            <a:pPr>
              <a:lnSpc>
                <a:spcPts val="2200"/>
              </a:lnSpc>
            </a:pPr>
            <a:r>
              <a:rPr lang="ja-JP" altLang="en-US" dirty="0">
                <a:solidFill>
                  <a:srgbClr val="0070C0"/>
                </a:solidFill>
                <a:latin typeface="HGS創英角ｺﾞｼｯｸUB" panose="020B0900000000000000" pitchFamily="50" charset="-128"/>
                <a:ea typeface="HGS創英角ｺﾞｼｯｸUB" panose="020B0900000000000000" pitchFamily="50" charset="-128"/>
              </a:rPr>
              <a:t>５．「みんながつながる仲良しのまち」に</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ついて</a:t>
            </a:r>
            <a:endParaRPr lang="en-US" altLang="ja-JP" dirty="0" smtClean="0">
              <a:solidFill>
                <a:srgbClr val="0070C0"/>
              </a:solidFill>
              <a:latin typeface="HGS創英角ｺﾞｼｯｸUB" panose="020B0900000000000000" pitchFamily="50" charset="-128"/>
              <a:ea typeface="HGS創英角ｺﾞｼｯｸUB" panose="020B0900000000000000" pitchFamily="50" charset="-128"/>
            </a:endParaRPr>
          </a:p>
          <a:p>
            <a:pPr>
              <a:lnSpc>
                <a:spcPts val="2200"/>
              </a:lnSpc>
            </a:pP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１</a:t>
            </a:r>
            <a:r>
              <a:rPr lang="ja-JP" altLang="en-US" sz="1600" dirty="0" smtClean="0">
                <a:latin typeface="HG丸ｺﾞｼｯｸM-PRO" panose="020F0600000000000000" pitchFamily="50" charset="-128"/>
                <a:ea typeface="HG丸ｺﾞｼｯｸM-PRO" panose="020F0600000000000000" pitchFamily="50" charset="-128"/>
              </a:rPr>
              <a:t>）地域の人と１日どのくらいあいさつしていますか？</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　　　　□ ０人</a:t>
            </a:r>
            <a:r>
              <a:rPr lang="ja-JP" altLang="en-US" sz="1500" dirty="0">
                <a:latin typeface="HG丸ｺﾞｼｯｸM-PRO" panose="020F0600000000000000" pitchFamily="50" charset="-128"/>
                <a:ea typeface="HG丸ｺﾞｼｯｸM-PRO" panose="020F0600000000000000" pitchFamily="50" charset="-128"/>
              </a:rPr>
              <a:t>　　□ </a:t>
            </a:r>
            <a:r>
              <a:rPr lang="ja-JP" altLang="en-US" sz="1500" dirty="0" smtClean="0">
                <a:latin typeface="HG丸ｺﾞｼｯｸM-PRO" panose="020F0600000000000000" pitchFamily="50" charset="-128"/>
                <a:ea typeface="HG丸ｺﾞｼｯｸM-PRO" panose="020F0600000000000000" pitchFamily="50" charset="-128"/>
              </a:rPr>
              <a:t>１～５人</a:t>
            </a:r>
            <a:r>
              <a:rPr lang="ja-JP" altLang="en-US" sz="1500" dirty="0">
                <a:latin typeface="HG丸ｺﾞｼｯｸM-PRO" panose="020F0600000000000000" pitchFamily="50" charset="-128"/>
                <a:ea typeface="HG丸ｺﾞｼｯｸM-PRO" panose="020F0600000000000000" pitchFamily="50" charset="-128"/>
              </a:rPr>
              <a:t>　　□ </a:t>
            </a:r>
            <a:r>
              <a:rPr lang="en-US" altLang="ja-JP" sz="1500" dirty="0" smtClean="0">
                <a:latin typeface="HG丸ｺﾞｼｯｸM-PRO" panose="020F0600000000000000" pitchFamily="50" charset="-128"/>
                <a:ea typeface="HG丸ｺﾞｼｯｸM-PRO" panose="020F0600000000000000" pitchFamily="50" charset="-128"/>
              </a:rPr>
              <a:t>6</a:t>
            </a:r>
            <a:r>
              <a:rPr lang="ja-JP" altLang="en-US" sz="1500" dirty="0" smtClean="0">
                <a:latin typeface="HG丸ｺﾞｼｯｸM-PRO" panose="020F0600000000000000" pitchFamily="50" charset="-128"/>
                <a:ea typeface="HG丸ｺﾞｼｯｸM-PRO" panose="020F0600000000000000" pitchFamily="50" charset="-128"/>
              </a:rPr>
              <a:t>人以上</a:t>
            </a:r>
            <a:endParaRPr lang="en-US" altLang="ja-JP" sz="1500" dirty="0">
              <a:latin typeface="HG丸ｺﾞｼｯｸM-PRO" panose="020F0600000000000000" pitchFamily="50" charset="-128"/>
              <a:ea typeface="HG丸ｺﾞｼｯｸM-PRO" panose="020F0600000000000000" pitchFamily="50" charset="-128"/>
            </a:endParaRP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２</a:t>
            </a:r>
            <a:r>
              <a:rPr lang="ja-JP" altLang="en-US" sz="1600" dirty="0" smtClean="0">
                <a:latin typeface="HG丸ｺﾞｼｯｸM-PRO" panose="020F0600000000000000" pitchFamily="50" charset="-128"/>
                <a:ea typeface="HG丸ｺﾞｼｯｸM-PRO" panose="020F0600000000000000" pitchFamily="50" charset="-128"/>
              </a:rPr>
              <a:t>）「みんながつながる仲良しのまち」で、</a:t>
            </a:r>
            <a:r>
              <a:rPr lang="ja-JP" altLang="en-US" sz="1600" dirty="0">
                <a:latin typeface="HG丸ｺﾞｼｯｸM-PRO" panose="020F0600000000000000" pitchFamily="50" charset="-128"/>
                <a:ea typeface="HG丸ｺﾞｼｯｸM-PRO" panose="020F0600000000000000" pitchFamily="50" charset="-128"/>
              </a:rPr>
              <a:t>できて</a:t>
            </a:r>
            <a:r>
              <a:rPr lang="ja-JP" altLang="en-US" sz="1600" dirty="0" smtClean="0">
                <a:latin typeface="HG丸ｺﾞｼｯｸM-PRO" panose="020F0600000000000000" pitchFamily="50" charset="-128"/>
                <a:ea typeface="HG丸ｺﾞｼｯｸM-PRO" panose="020F0600000000000000" pitchFamily="50" charset="-128"/>
              </a:rPr>
              <a:t>いると思うこと</a:t>
            </a:r>
            <a:r>
              <a:rPr lang="ja-JP" altLang="en-US" sz="1600" dirty="0">
                <a:latin typeface="HG丸ｺﾞｼｯｸM-PRO" panose="020F0600000000000000" pitchFamily="50" charset="-128"/>
                <a:ea typeface="HG丸ｺﾞｼｯｸM-PRO" panose="020F0600000000000000" pitchFamily="50" charset="-128"/>
              </a:rPr>
              <a:t>がありますか。</a:t>
            </a:r>
          </a:p>
          <a:p>
            <a:pPr>
              <a:lnSpc>
                <a:spcPts val="2200"/>
              </a:lnSpc>
            </a:pP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a:t>
            </a:r>
          </a:p>
          <a:p>
            <a:pPr>
              <a:lnSpc>
                <a:spcPts val="22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３</a:t>
            </a:r>
            <a:r>
              <a:rPr lang="ja-JP" altLang="en-US" sz="1600" dirty="0" smtClean="0">
                <a:latin typeface="HG丸ｺﾞｼｯｸM-PRO" panose="020F0600000000000000" pitchFamily="50" charset="-128"/>
                <a:ea typeface="HG丸ｺﾞｼｯｸM-PRO" panose="020F0600000000000000" pitchFamily="50" charset="-128"/>
              </a:rPr>
              <a:t>）いま、できていないと思うこと</a:t>
            </a:r>
            <a:r>
              <a:rPr lang="ja-JP" altLang="en-US" sz="1600" dirty="0">
                <a:latin typeface="HG丸ｺﾞｼｯｸM-PRO" panose="020F0600000000000000" pitchFamily="50" charset="-128"/>
                <a:ea typeface="HG丸ｺﾞｼｯｸM-PRO" panose="020F0600000000000000" pitchFamily="50" charset="-128"/>
              </a:rPr>
              <a:t>や困っていることがありますか。</a:t>
            </a:r>
          </a:p>
          <a:p>
            <a:pPr>
              <a:lnSpc>
                <a:spcPts val="2200"/>
              </a:lnSpc>
            </a:pP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a:t>
            </a:r>
          </a:p>
          <a:p>
            <a:pPr>
              <a:lnSpc>
                <a:spcPts val="1500"/>
              </a:lnSpc>
            </a:pPr>
            <a:endParaRPr lang="en-US" altLang="ja-JP" sz="1600" dirty="0" smtClean="0">
              <a:latin typeface="HGP創英角ｺﾞｼｯｸUB" panose="020B0900000000000000" pitchFamily="50" charset="-128"/>
              <a:ea typeface="HGP創英角ｺﾞｼｯｸUB" panose="020B0900000000000000" pitchFamily="50" charset="-128"/>
            </a:endParaRPr>
          </a:p>
          <a:p>
            <a:pPr>
              <a:lnSpc>
                <a:spcPts val="2200"/>
              </a:lnSpc>
            </a:pP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６</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．「子育てしやすく高齢者にやさしいまち」に</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ついて</a:t>
            </a:r>
            <a:endParaRPr lang="en-US" altLang="ja-JP" dirty="0" smtClean="0">
              <a:solidFill>
                <a:srgbClr val="0070C0"/>
              </a:solidFill>
              <a:latin typeface="HGS創英角ｺﾞｼｯｸUB" panose="020B0900000000000000" pitchFamily="50" charset="-128"/>
              <a:ea typeface="HGS創英角ｺﾞｼｯｸUB" panose="020B0900000000000000" pitchFamily="50" charset="-128"/>
            </a:endParaRPr>
          </a:p>
          <a:p>
            <a:pPr>
              <a:lnSpc>
                <a:spcPts val="22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１</a:t>
            </a:r>
            <a:r>
              <a:rPr lang="ja-JP" altLang="en-US" sz="1600" dirty="0" smtClean="0">
                <a:latin typeface="HG丸ｺﾞｼｯｸM-PRO" panose="020F0600000000000000" pitchFamily="50" charset="-128"/>
                <a:ea typeface="HG丸ｺﾞｼｯｸM-PRO" panose="020F0600000000000000" pitchFamily="50" charset="-128"/>
              </a:rPr>
              <a:t>）気軽に相談できる人がいますか？　または、相談できる場所がありますか？</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 </a:t>
            </a:r>
            <a:r>
              <a:rPr lang="ja-JP" altLang="en-US" sz="1500" dirty="0">
                <a:latin typeface="HG丸ｺﾞｼｯｸM-PRO" panose="020F0600000000000000" pitchFamily="50" charset="-128"/>
                <a:ea typeface="HG丸ｺﾞｼｯｸM-PRO" panose="020F0600000000000000" pitchFamily="50" charset="-128"/>
              </a:rPr>
              <a:t>はい　　□ </a:t>
            </a:r>
            <a:r>
              <a:rPr lang="ja-JP" altLang="en-US" sz="1500" dirty="0" smtClean="0">
                <a:latin typeface="HG丸ｺﾞｼｯｸM-PRO" panose="020F0600000000000000" pitchFamily="50" charset="-128"/>
                <a:ea typeface="HG丸ｺﾞｼｯｸM-PRO" panose="020F0600000000000000" pitchFamily="50" charset="-128"/>
              </a:rPr>
              <a:t>いいえ</a:t>
            </a:r>
            <a:endParaRPr lang="ja-JP" altLang="en-US" sz="1500" dirty="0">
              <a:latin typeface="HG丸ｺﾞｼｯｸM-PRO" panose="020F0600000000000000" pitchFamily="50" charset="-128"/>
              <a:ea typeface="HG丸ｺﾞｼｯｸM-PRO" panose="020F0600000000000000" pitchFamily="50" charset="-128"/>
            </a:endParaRP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２</a:t>
            </a:r>
            <a:r>
              <a:rPr lang="ja-JP" altLang="en-US" sz="1600" dirty="0" smtClean="0">
                <a:latin typeface="HG丸ｺﾞｼｯｸM-PRO" panose="020F0600000000000000" pitchFamily="50" charset="-128"/>
                <a:ea typeface="HG丸ｺﾞｼｯｸM-PRO" panose="020F0600000000000000" pitchFamily="50" charset="-128"/>
              </a:rPr>
              <a:t>）「子育てしやすく高齢者にやさしいまち」で、</a:t>
            </a:r>
            <a:r>
              <a:rPr lang="ja-JP" altLang="en-US" sz="1600" dirty="0">
                <a:latin typeface="HG丸ｺﾞｼｯｸM-PRO" panose="020F0600000000000000" pitchFamily="50" charset="-128"/>
                <a:ea typeface="HG丸ｺﾞｼｯｸM-PRO" panose="020F0600000000000000" pitchFamily="50" charset="-128"/>
              </a:rPr>
              <a:t>できて</a:t>
            </a:r>
            <a:r>
              <a:rPr lang="ja-JP" altLang="en-US" sz="1600" dirty="0" smtClean="0">
                <a:latin typeface="HG丸ｺﾞｼｯｸM-PRO" panose="020F0600000000000000" pitchFamily="50" charset="-128"/>
                <a:ea typeface="HG丸ｺﾞｼｯｸM-PRO" panose="020F0600000000000000" pitchFamily="50" charset="-128"/>
              </a:rPr>
              <a:t>いると思うこと</a:t>
            </a:r>
            <a:r>
              <a:rPr lang="ja-JP" altLang="en-US" sz="1600" dirty="0">
                <a:latin typeface="HG丸ｺﾞｼｯｸM-PRO" panose="020F0600000000000000" pitchFamily="50" charset="-128"/>
                <a:ea typeface="HG丸ｺﾞｼｯｸM-PRO" panose="020F0600000000000000" pitchFamily="50" charset="-128"/>
              </a:rPr>
              <a:t>がありますか。</a:t>
            </a: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a:t>
            </a: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３</a:t>
            </a:r>
            <a:r>
              <a:rPr lang="ja-JP" altLang="en-US" sz="1600" dirty="0" smtClean="0">
                <a:latin typeface="HG丸ｺﾞｼｯｸM-PRO" panose="020F0600000000000000" pitchFamily="50" charset="-128"/>
                <a:ea typeface="HG丸ｺﾞｼｯｸM-PRO" panose="020F0600000000000000" pitchFamily="50" charset="-128"/>
              </a:rPr>
              <a:t>）いま、できていないと思うこと</a:t>
            </a:r>
            <a:r>
              <a:rPr lang="ja-JP" altLang="en-US" sz="1600" dirty="0">
                <a:latin typeface="HG丸ｺﾞｼｯｸM-PRO" panose="020F0600000000000000" pitchFamily="50" charset="-128"/>
                <a:ea typeface="HG丸ｺﾞｼｯｸM-PRO" panose="020F0600000000000000" pitchFamily="50" charset="-128"/>
              </a:rPr>
              <a:t>や困っていることがありますか。</a:t>
            </a: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　　　　　　　　　　　　　　　　　　　　　　　　　　　　　　　　　　　）</a:t>
            </a:r>
          </a:p>
          <a:p>
            <a:pPr>
              <a:lnSpc>
                <a:spcPts val="1500"/>
              </a:lnSpc>
            </a:pP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７</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．「伝統・文化を受け継ぐ楽しいまち」に</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ついて</a:t>
            </a:r>
            <a:endParaRPr lang="en-US" altLang="ja-JP" dirty="0" smtClean="0">
              <a:solidFill>
                <a:srgbClr val="0070C0"/>
              </a:solidFill>
              <a:latin typeface="HGS創英角ｺﾞｼｯｸUB" panose="020B0900000000000000" pitchFamily="50" charset="-128"/>
              <a:ea typeface="HGS創英角ｺﾞｼｯｸUB" panose="020B0900000000000000" pitchFamily="50" charset="-128"/>
            </a:endParaRP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１）地域の行事に参加していますか？</a:t>
            </a:r>
            <a:r>
              <a:rPr lang="ja-JP" altLang="en-US" sz="1500" dirty="0">
                <a:latin typeface="HG丸ｺﾞｼｯｸM-PRO" panose="020F0600000000000000" pitchFamily="50" charset="-128"/>
                <a:ea typeface="HG丸ｺﾞｼｯｸM-PRO" panose="020F0600000000000000" pitchFamily="50" charset="-128"/>
              </a:rPr>
              <a:t>	</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500" dirty="0" smtClean="0">
                <a:latin typeface="HG丸ｺﾞｼｯｸM-PRO" panose="020F0600000000000000" pitchFamily="50" charset="-128"/>
                <a:ea typeface="HG丸ｺﾞｼｯｸM-PRO" panose="020F0600000000000000" pitchFamily="50" charset="-128"/>
              </a:rPr>
              <a:t>　　　　　□ </a:t>
            </a:r>
            <a:r>
              <a:rPr lang="ja-JP" altLang="en-US" sz="1500" dirty="0">
                <a:latin typeface="HG丸ｺﾞｼｯｸM-PRO" panose="020F0600000000000000" pitchFamily="50" charset="-128"/>
                <a:ea typeface="HG丸ｺﾞｼｯｸM-PRO" panose="020F0600000000000000" pitchFamily="50" charset="-128"/>
              </a:rPr>
              <a:t>いつも参加している　　□ ときどき参加している　　□ 参加したことが</a:t>
            </a:r>
            <a:r>
              <a:rPr lang="ja-JP" altLang="en-US" sz="1500" dirty="0" smtClean="0">
                <a:latin typeface="HG丸ｺﾞｼｯｸM-PRO" panose="020F0600000000000000" pitchFamily="50" charset="-128"/>
                <a:ea typeface="HG丸ｺﾞｼｯｸM-PRO" panose="020F0600000000000000" pitchFamily="50" charset="-128"/>
              </a:rPr>
              <a:t>ない</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２</a:t>
            </a:r>
            <a:r>
              <a:rPr lang="ja-JP" altLang="en-US" sz="1600" dirty="0" smtClean="0">
                <a:latin typeface="HG丸ｺﾞｼｯｸM-PRO" panose="020F0600000000000000" pitchFamily="50" charset="-128"/>
                <a:ea typeface="HG丸ｺﾞｼｯｸM-PRO" panose="020F0600000000000000" pitchFamily="50" charset="-128"/>
              </a:rPr>
              <a:t>）「伝統・文化を受け継ぐ楽しいまち」で、</a:t>
            </a:r>
            <a:r>
              <a:rPr lang="ja-JP" altLang="en-US" sz="1600" dirty="0">
                <a:latin typeface="HG丸ｺﾞｼｯｸM-PRO" panose="020F0600000000000000" pitchFamily="50" charset="-128"/>
                <a:ea typeface="HG丸ｺﾞｼｯｸM-PRO" panose="020F0600000000000000" pitchFamily="50" charset="-128"/>
              </a:rPr>
              <a:t>できて</a:t>
            </a:r>
            <a:r>
              <a:rPr lang="ja-JP" altLang="en-US" sz="1600" dirty="0" smtClean="0">
                <a:latin typeface="HG丸ｺﾞｼｯｸM-PRO" panose="020F0600000000000000" pitchFamily="50" charset="-128"/>
                <a:ea typeface="HG丸ｺﾞｼｯｸM-PRO" panose="020F0600000000000000" pitchFamily="50" charset="-128"/>
              </a:rPr>
              <a:t>いると思うこと</a:t>
            </a:r>
            <a:r>
              <a:rPr lang="ja-JP" altLang="en-US" sz="1600" dirty="0">
                <a:latin typeface="HG丸ｺﾞｼｯｸM-PRO" panose="020F0600000000000000" pitchFamily="50" charset="-128"/>
                <a:ea typeface="HG丸ｺﾞｼｯｸM-PRO" panose="020F0600000000000000" pitchFamily="50" charset="-128"/>
              </a:rPr>
              <a:t>がありますか。</a:t>
            </a: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　　　　　　　　　　　　　　　　　　　　　　　　　　　　　　　　　　　）</a:t>
            </a: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３</a:t>
            </a:r>
            <a:r>
              <a:rPr lang="ja-JP" altLang="en-US" sz="1600" dirty="0" smtClean="0">
                <a:latin typeface="HG丸ｺﾞｼｯｸM-PRO" panose="020F0600000000000000" pitchFamily="50" charset="-128"/>
                <a:ea typeface="HG丸ｺﾞｼｯｸM-PRO" panose="020F0600000000000000" pitchFamily="50" charset="-128"/>
              </a:rPr>
              <a:t>）できていないと思うこと</a:t>
            </a:r>
            <a:r>
              <a:rPr lang="ja-JP" altLang="en-US" sz="1600" dirty="0">
                <a:latin typeface="HG丸ｺﾞｼｯｸM-PRO" panose="020F0600000000000000" pitchFamily="50" charset="-128"/>
                <a:ea typeface="HG丸ｺﾞｼｯｸM-PRO" panose="020F0600000000000000" pitchFamily="50" charset="-128"/>
              </a:rPr>
              <a:t>や困っていることがありますか。</a:t>
            </a: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　　　　　　　　　　　　　　　　　　　　　　　　　　　　　　　　　　　）</a:t>
            </a:r>
          </a:p>
          <a:p>
            <a:pPr>
              <a:lnSpc>
                <a:spcPts val="1500"/>
              </a:lnSpc>
            </a:pP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８</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．「自然を愛する美しいまち」に</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ついて</a:t>
            </a:r>
            <a:endParaRPr lang="en-US" altLang="ja-JP" dirty="0" smtClean="0">
              <a:solidFill>
                <a:srgbClr val="0070C0"/>
              </a:solidFill>
              <a:latin typeface="HGS創英角ｺﾞｼｯｸUB" panose="020B0900000000000000" pitchFamily="50" charset="-128"/>
              <a:ea typeface="HGS創英角ｺﾞｼｯｸUB" panose="020B0900000000000000" pitchFamily="50" charset="-128"/>
            </a:endParaRPr>
          </a:p>
          <a:p>
            <a:pPr>
              <a:lnSpc>
                <a:spcPts val="2200"/>
              </a:lnSpc>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１）多賀地区は、きれいなまちだと思いますか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500" dirty="0" smtClean="0">
                <a:latin typeface="HG丸ｺﾞｼｯｸM-PRO" panose="020F0600000000000000" pitchFamily="50" charset="-128"/>
                <a:ea typeface="HG丸ｺﾞｼｯｸM-PRO" panose="020F0600000000000000" pitchFamily="50" charset="-128"/>
              </a:rPr>
              <a:t>　　　　　□ </a:t>
            </a:r>
            <a:r>
              <a:rPr lang="ja-JP" altLang="en-US" sz="1500" dirty="0">
                <a:latin typeface="HG丸ｺﾞｼｯｸM-PRO" panose="020F0600000000000000" pitchFamily="50" charset="-128"/>
                <a:ea typeface="HG丸ｺﾞｼｯｸM-PRO" panose="020F0600000000000000" pitchFamily="50" charset="-128"/>
              </a:rPr>
              <a:t>きれいである　　□ ふつう　　□ きれいじゃ</a:t>
            </a:r>
            <a:r>
              <a:rPr lang="ja-JP" altLang="en-US" sz="1500" dirty="0" smtClean="0">
                <a:latin typeface="HG丸ｺﾞｼｯｸM-PRO" panose="020F0600000000000000" pitchFamily="50" charset="-128"/>
                <a:ea typeface="HG丸ｺﾞｼｯｸM-PRO" panose="020F0600000000000000" pitchFamily="50" charset="-128"/>
              </a:rPr>
              <a:t>ない</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２</a:t>
            </a:r>
            <a:r>
              <a:rPr lang="ja-JP" altLang="en-US" sz="1600" dirty="0" smtClean="0">
                <a:latin typeface="HG丸ｺﾞｼｯｸM-PRO" panose="020F0600000000000000" pitchFamily="50" charset="-128"/>
                <a:ea typeface="HG丸ｺﾞｼｯｸM-PRO" panose="020F0600000000000000" pitchFamily="50" charset="-128"/>
              </a:rPr>
              <a:t>）「自然を愛する美しいまち」で、</a:t>
            </a:r>
            <a:r>
              <a:rPr lang="ja-JP" altLang="en-US" sz="1600" dirty="0">
                <a:latin typeface="HG丸ｺﾞｼｯｸM-PRO" panose="020F0600000000000000" pitchFamily="50" charset="-128"/>
                <a:ea typeface="HG丸ｺﾞｼｯｸM-PRO" panose="020F0600000000000000" pitchFamily="50" charset="-128"/>
              </a:rPr>
              <a:t>できて</a:t>
            </a:r>
            <a:r>
              <a:rPr lang="ja-JP" altLang="en-US" sz="1600" dirty="0" smtClean="0">
                <a:latin typeface="HG丸ｺﾞｼｯｸM-PRO" panose="020F0600000000000000" pitchFamily="50" charset="-128"/>
                <a:ea typeface="HG丸ｺﾞｼｯｸM-PRO" panose="020F0600000000000000" pitchFamily="50" charset="-128"/>
              </a:rPr>
              <a:t>いると思うこと</a:t>
            </a:r>
            <a:r>
              <a:rPr lang="ja-JP" altLang="en-US" sz="1600" dirty="0">
                <a:latin typeface="HG丸ｺﾞｼｯｸM-PRO" panose="020F0600000000000000" pitchFamily="50" charset="-128"/>
                <a:ea typeface="HG丸ｺﾞｼｯｸM-PRO" panose="020F0600000000000000" pitchFamily="50" charset="-128"/>
              </a:rPr>
              <a:t>がありますか。</a:t>
            </a: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　　　　　　　　　　　　　　　　　　　　　　　　　　　　　　　　　　　）</a:t>
            </a: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３</a:t>
            </a:r>
            <a:r>
              <a:rPr lang="ja-JP" altLang="en-US" sz="1600" dirty="0" smtClean="0">
                <a:latin typeface="HG丸ｺﾞｼｯｸM-PRO" panose="020F0600000000000000" pitchFamily="50" charset="-128"/>
                <a:ea typeface="HG丸ｺﾞｼｯｸM-PRO" panose="020F0600000000000000" pitchFamily="50" charset="-128"/>
              </a:rPr>
              <a:t>）いま、できていないと思うこと</a:t>
            </a:r>
            <a:r>
              <a:rPr lang="ja-JP" altLang="en-US" sz="1600" dirty="0">
                <a:latin typeface="HG丸ｺﾞｼｯｸM-PRO" panose="020F0600000000000000" pitchFamily="50" charset="-128"/>
                <a:ea typeface="HG丸ｺﾞｼｯｸM-PRO" panose="020F0600000000000000" pitchFamily="50" charset="-128"/>
              </a:rPr>
              <a:t>や困っていることがありますか。</a:t>
            </a: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　　　　　　　　　　　　　　　　　　　　　　　　　　　　　　　　　　　）</a:t>
            </a:r>
          </a:p>
          <a:p>
            <a:pPr>
              <a:lnSpc>
                <a:spcPts val="1500"/>
              </a:lnSpc>
            </a:pPr>
            <a:endParaRPr lang="en-US" altLang="ja-JP" sz="1400" dirty="0">
              <a:latin typeface="HG丸ｺﾞｼｯｸM-PRO" panose="020F0600000000000000" pitchFamily="50" charset="-128"/>
              <a:ea typeface="HG丸ｺﾞｼｯｸM-PRO" panose="020F0600000000000000" pitchFamily="50" charset="-128"/>
            </a:endParaRPr>
          </a:p>
          <a:p>
            <a:pPr>
              <a:lnSpc>
                <a:spcPts val="2200"/>
              </a:lnSpc>
            </a:pP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９</a:t>
            </a:r>
            <a:r>
              <a:rPr lang="ja-JP" altLang="en-US" dirty="0">
                <a:solidFill>
                  <a:srgbClr val="0070C0"/>
                </a:solidFill>
                <a:latin typeface="HGS創英角ｺﾞｼｯｸUB" panose="020B0900000000000000" pitchFamily="50" charset="-128"/>
                <a:ea typeface="HGS創英角ｺﾞｼｯｸUB" panose="020B0900000000000000" pitchFamily="50" charset="-128"/>
              </a:rPr>
              <a:t>．</a:t>
            </a:r>
            <a:r>
              <a:rPr lang="ja-JP" altLang="en-US" dirty="0" smtClean="0">
                <a:solidFill>
                  <a:srgbClr val="0070C0"/>
                </a:solidFill>
                <a:latin typeface="HGS創英角ｺﾞｼｯｸUB" panose="020B0900000000000000" pitchFamily="50" charset="-128"/>
                <a:ea typeface="HGS創英角ｺﾞｼｯｸUB" panose="020B0900000000000000" pitchFamily="50" charset="-128"/>
              </a:rPr>
              <a:t>その他</a:t>
            </a:r>
            <a:endParaRPr lang="en-US" altLang="ja-JP" dirty="0" smtClean="0">
              <a:solidFill>
                <a:srgbClr val="0070C0"/>
              </a:solidFill>
              <a:latin typeface="HGS創英角ｺﾞｼｯｸUB" panose="020B0900000000000000" pitchFamily="50" charset="-128"/>
              <a:ea typeface="HGS創英角ｺﾞｼｯｸUB" panose="020B0900000000000000" pitchFamily="50" charset="-128"/>
            </a:endParaRPr>
          </a:p>
          <a:p>
            <a:pPr>
              <a:lnSpc>
                <a:spcPts val="2200"/>
              </a:lnSpc>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１）</a:t>
            </a:r>
            <a:r>
              <a:rPr lang="ja-JP" altLang="en-US" sz="1600" dirty="0" smtClean="0">
                <a:latin typeface="HG丸ｺﾞｼｯｸM-PRO" panose="020F0600000000000000" pitchFamily="50" charset="-128"/>
                <a:ea typeface="HG丸ｺﾞｼｯｸM-PRO" panose="020F0600000000000000" pitchFamily="50" charset="-128"/>
              </a:rPr>
              <a:t>コロナ禍で</a:t>
            </a:r>
            <a:r>
              <a:rPr lang="ja-JP" altLang="en-US" sz="1600" dirty="0">
                <a:latin typeface="HG丸ｺﾞｼｯｸM-PRO" panose="020F0600000000000000" pitchFamily="50" charset="-128"/>
                <a:ea typeface="HG丸ｺﾞｼｯｸM-PRO" panose="020F0600000000000000" pitchFamily="50" charset="-128"/>
              </a:rPr>
              <a:t>困ったことや悩み事は</a:t>
            </a:r>
            <a:r>
              <a:rPr lang="ja-JP" altLang="en-US" sz="1600" dirty="0" smtClean="0">
                <a:latin typeface="HG丸ｺﾞｼｯｸM-PRO" panose="020F0600000000000000" pitchFamily="50" charset="-128"/>
                <a:ea typeface="HG丸ｺﾞｼｯｸM-PRO" panose="020F0600000000000000" pitchFamily="50" charset="-128"/>
              </a:rPr>
              <a:t>ありますか？</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500" dirty="0" smtClean="0">
                <a:latin typeface="HG丸ｺﾞｼｯｸM-PRO" panose="020F0600000000000000" pitchFamily="50" charset="-128"/>
                <a:ea typeface="HG丸ｺﾞｼｯｸM-PRO" panose="020F0600000000000000" pitchFamily="50" charset="-128"/>
              </a:rPr>
              <a:t>　　　　　□ </a:t>
            </a:r>
            <a:r>
              <a:rPr lang="ja-JP" altLang="en-US" sz="1500" dirty="0">
                <a:latin typeface="HG丸ｺﾞｼｯｸM-PRO" panose="020F0600000000000000" pitchFamily="50" charset="-128"/>
                <a:ea typeface="HG丸ｺﾞｼｯｸM-PRO" panose="020F0600000000000000" pitchFamily="50" charset="-128"/>
              </a:rPr>
              <a:t>ある　　□ </a:t>
            </a:r>
            <a:r>
              <a:rPr lang="ja-JP" altLang="en-US" sz="1500" dirty="0" smtClean="0">
                <a:latin typeface="HG丸ｺﾞｼｯｸM-PRO" panose="020F0600000000000000" pitchFamily="50" charset="-128"/>
                <a:ea typeface="HG丸ｺﾞｼｯｸM-PRO" panose="020F0600000000000000" pitchFamily="50" charset="-128"/>
              </a:rPr>
              <a:t>ない</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500"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２）「ある」と答えた方は、具体的にその内容を記入して</a:t>
            </a:r>
            <a:r>
              <a:rPr lang="ja-JP" altLang="en-US" sz="1600" dirty="0" smtClean="0">
                <a:latin typeface="HG丸ｺﾞｼｯｸM-PRO" panose="020F0600000000000000" pitchFamily="50" charset="-128"/>
                <a:ea typeface="HG丸ｺﾞｼｯｸM-PRO" panose="020F0600000000000000" pitchFamily="50" charset="-128"/>
              </a:rPr>
              <a:t>ください。</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1500"/>
              </a:lnSpc>
            </a:pP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例</a:t>
            </a:r>
            <a:r>
              <a:rPr lang="ja-JP" altLang="en-US" sz="1200" dirty="0">
                <a:latin typeface="HG丸ｺﾞｼｯｸM-PRO" panose="020F0600000000000000" pitchFamily="50" charset="-128"/>
                <a:ea typeface="HG丸ｺﾞｼｯｸM-PRO" panose="020F0600000000000000" pitchFamily="50" charset="-128"/>
              </a:rPr>
              <a:t>：人ごみに</a:t>
            </a:r>
            <a:r>
              <a:rPr lang="ja-JP" altLang="en-US" sz="1200" dirty="0" smtClean="0">
                <a:latin typeface="HG丸ｺﾞｼｯｸM-PRO" panose="020F0600000000000000" pitchFamily="50" charset="-128"/>
                <a:ea typeface="HG丸ｺﾞｼｯｸM-PRO" panose="020F0600000000000000" pitchFamily="50" charset="-128"/>
              </a:rPr>
              <a:t>行くのが</a:t>
            </a:r>
            <a:r>
              <a:rPr lang="ja-JP" altLang="en-US" sz="1200" dirty="0">
                <a:latin typeface="HG丸ｺﾞｼｯｸM-PRO" panose="020F0600000000000000" pitchFamily="50" charset="-128"/>
                <a:ea typeface="HG丸ｺﾞｼｯｸM-PRO" panose="020F0600000000000000" pitchFamily="50" charset="-128"/>
              </a:rPr>
              <a:t>不安</a:t>
            </a:r>
            <a:r>
              <a:rPr lang="ja-JP" altLang="en-US" sz="1200" dirty="0" smtClean="0">
                <a:latin typeface="HG丸ｺﾞｼｯｸM-PRO" panose="020F0600000000000000" pitchFamily="50" charset="-128"/>
                <a:ea typeface="HG丸ｺﾞｼｯｸM-PRO" panose="020F0600000000000000" pitchFamily="50" charset="-128"/>
              </a:rPr>
              <a:t>。子</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孫</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に</a:t>
            </a:r>
            <a:r>
              <a:rPr lang="ja-JP" altLang="en-US" sz="1200" dirty="0">
                <a:latin typeface="HG丸ｺﾞｼｯｸM-PRO" panose="020F0600000000000000" pitchFamily="50" charset="-128"/>
                <a:ea typeface="HG丸ｺﾞｼｯｸM-PRO" panose="020F0600000000000000" pitchFamily="50" charset="-128"/>
              </a:rPr>
              <a:t>会えない。仕事がない</a:t>
            </a:r>
            <a:r>
              <a:rPr lang="ja-JP" altLang="en-US" sz="1200" dirty="0" smtClean="0">
                <a:latin typeface="HG丸ｺﾞｼｯｸM-PRO" panose="020F0600000000000000" pitchFamily="50" charset="-128"/>
                <a:ea typeface="HG丸ｺﾞｼｯｸM-PRO" panose="020F0600000000000000" pitchFamily="50" charset="-128"/>
              </a:rPr>
              <a:t>。○○活動ができない。など</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500"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（３）その他ご意見がありましたら、ご自由にお書きください。</a:t>
            </a:r>
            <a:endParaRPr lang="en-US" altLang="ja-JP" sz="1600" dirty="0" smtClean="0">
              <a:latin typeface="HG丸ｺﾞｼｯｸM-PRO" panose="020F0600000000000000" pitchFamily="50" charset="-128"/>
              <a:ea typeface="HG丸ｺﾞｼｯｸM-PRO" panose="020F0600000000000000" pitchFamily="50" charset="-128"/>
            </a:endParaRPr>
          </a:p>
          <a:p>
            <a:pPr>
              <a:lnSpc>
                <a:spcPts val="2200"/>
              </a:lnSpc>
            </a:pPr>
            <a:r>
              <a:rPr lang="ja-JP" altLang="en-US" sz="1600" dirty="0">
                <a:latin typeface="HG丸ｺﾞｼｯｸM-PRO" panose="020F0600000000000000" pitchFamily="50" charset="-128"/>
                <a:ea typeface="HG丸ｺﾞｼｯｸM-PRO" panose="020F0600000000000000" pitchFamily="50" charset="-128"/>
              </a:rPr>
              <a:t>　　　　　（　　　　　　　　　　　　　　　　　　　　　　　　　　　　　　　　　　</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708660" y="10988359"/>
            <a:ext cx="8376286" cy="719123"/>
          </a:xfrm>
          <a:prstGeom prst="rect">
            <a:avLst/>
          </a:prstGeom>
          <a:ln>
            <a:noFill/>
            <a:prstDash val="sysDash"/>
          </a:ln>
        </p:spPr>
        <p:txBody>
          <a:bodyPr wrap="square" anchor="ctr" anchorCtr="0">
            <a:noAutofit/>
          </a:bodyPr>
          <a:lstStyle/>
          <a:p>
            <a:pPr>
              <a:lnSpc>
                <a:spcPts val="2000"/>
              </a:lnSpc>
            </a:pPr>
            <a:r>
              <a:rPr lang="ja-JP" altLang="en-US" sz="2000" dirty="0" smtClean="0">
                <a:solidFill>
                  <a:srgbClr val="00B050"/>
                </a:solidFill>
                <a:latin typeface="HGP創英角ｺﾞｼｯｸUB" panose="020B0900000000000000" pitchFamily="50" charset="-128"/>
                <a:ea typeface="HGP創英角ｺﾞｼｯｸUB" panose="020B09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アンケートは以上です。個人</a:t>
            </a:r>
            <a:r>
              <a:rPr lang="ja-JP" altLang="en-US" sz="1400" dirty="0">
                <a:latin typeface="HG丸ｺﾞｼｯｸM-PRO" panose="020F0600000000000000" pitchFamily="50" charset="-128"/>
                <a:ea typeface="HG丸ｺﾞｼｯｸM-PRO" panose="020F0600000000000000" pitchFamily="50" charset="-128"/>
              </a:rPr>
              <a:t>情報の保護に基づき</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いただいたアンケートは</a:t>
            </a:r>
            <a:r>
              <a:rPr lang="ja-JP" altLang="en-US" sz="1400" dirty="0" smtClean="0">
                <a:latin typeface="HG丸ｺﾞｼｯｸM-PRO" panose="020F0600000000000000" pitchFamily="50" charset="-128"/>
                <a:ea typeface="HG丸ｺﾞｼｯｸM-PRO" panose="020F0600000000000000" pitchFamily="50" charset="-128"/>
              </a:rPr>
              <a:t>慎重に保管</a:t>
            </a:r>
            <a:r>
              <a:rPr lang="ja-JP" altLang="en-US" sz="1400" dirty="0">
                <a:latin typeface="HG丸ｺﾞｼｯｸM-PRO" panose="020F0600000000000000" pitchFamily="50" charset="-128"/>
                <a:ea typeface="HG丸ｺﾞｼｯｸM-PRO" panose="020F0600000000000000" pitchFamily="50" charset="-128"/>
              </a:rPr>
              <a:t>し</a:t>
            </a:r>
            <a:r>
              <a:rPr lang="ja-JP" altLang="en-US" sz="1400" dirty="0" smtClean="0">
                <a:latin typeface="HG丸ｺﾞｼｯｸM-PRO" panose="020F0600000000000000" pitchFamily="50" charset="-128"/>
                <a:ea typeface="HG丸ｺﾞｼｯｸM-PRO" panose="020F0600000000000000" pitchFamily="50" charset="-128"/>
              </a:rPr>
              <a:t>、この結果を今後の地域づくりに役立てたいと思います。ご協力いただき、ありがとう</a:t>
            </a:r>
            <a:r>
              <a:rPr lang="ja-JP" altLang="en-US" sz="1400" dirty="0">
                <a:latin typeface="HG丸ｺﾞｼｯｸM-PRO" panose="020F0600000000000000" pitchFamily="50" charset="-128"/>
                <a:ea typeface="HG丸ｺﾞｼｯｸM-PRO" panose="020F0600000000000000" pitchFamily="50" charset="-128"/>
              </a:rPr>
              <a:t>ございました</a:t>
            </a:r>
            <a:r>
              <a:rPr lang="ja-JP" altLang="en-US" dirty="0" smtClean="0">
                <a:solidFill>
                  <a:srgbClr val="00B050"/>
                </a:solidFill>
                <a:latin typeface="HGP創英角ｺﾞｼｯｸUB" panose="020B0900000000000000" pitchFamily="50" charset="-128"/>
                <a:ea typeface="HGP創英角ｺﾞｼｯｸUB" panose="020B0900000000000000" pitchFamily="50" charset="-128"/>
              </a:rPr>
              <a:t>。</a:t>
            </a:r>
            <a:endParaRPr lang="en-US" altLang="ja-JP" dirty="0" smtClean="0">
              <a:solidFill>
                <a:srgbClr val="00B050"/>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556260" y="12152476"/>
            <a:ext cx="8742045" cy="580544"/>
          </a:xfrm>
          <a:prstGeom prst="rect">
            <a:avLst/>
          </a:prstGeom>
          <a:ln w="9525">
            <a:solidFill>
              <a:schemeClr val="accent1">
                <a:shade val="50000"/>
              </a:schemeClr>
            </a:solidFill>
            <a:prstDash val="sysDash"/>
          </a:ln>
        </p:spPr>
        <p:txBody>
          <a:bodyPr wrap="square" anchor="ctr" anchorCtr="0">
            <a:noAutofit/>
          </a:bodyPr>
          <a:lstStyle/>
          <a:p>
            <a:pPr>
              <a:lnSpc>
                <a:spcPts val="2500"/>
              </a:lnSpc>
            </a:pPr>
            <a:r>
              <a:rPr lang="ja-JP" altLang="en-US" sz="1400" dirty="0" smtClean="0">
                <a:latin typeface="HG丸ｺﾞｼｯｸM-PRO" panose="020F0600000000000000" pitchFamily="50" charset="-128"/>
                <a:ea typeface="HG丸ｺﾞｼｯｸM-PRO" panose="020F0600000000000000" pitchFamily="50" charset="-128"/>
              </a:rPr>
              <a:t>　住所（　　　　　　　　　　　）　氏名（　　　　　　　　　　）　連絡先（　　　　　　　　　　　）</a:t>
            </a:r>
            <a:endParaRPr lang="en-US" altLang="ja-JP" dirty="0" smtClean="0">
              <a:solidFill>
                <a:srgbClr val="00B050"/>
              </a:solidFill>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464820" y="11757817"/>
            <a:ext cx="8930640" cy="344324"/>
          </a:xfrm>
          <a:prstGeom prst="rect">
            <a:avLst/>
          </a:prstGeom>
          <a:ln w="9525">
            <a:noFill/>
            <a:prstDash val="sysDash"/>
          </a:ln>
        </p:spPr>
        <p:txBody>
          <a:bodyPr wrap="square" anchor="ctr" anchorCtr="0">
            <a:noAutofit/>
          </a:bodyPr>
          <a:lstStyle/>
          <a:p>
            <a:pPr>
              <a:lnSpc>
                <a:spcPts val="2500"/>
              </a:lnSpc>
            </a:pPr>
            <a:r>
              <a:rPr lang="en-US" altLang="ja-JP" sz="1200"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1200" dirty="0" smtClean="0">
                <a:solidFill>
                  <a:srgbClr val="FF0000"/>
                </a:solidFill>
                <a:latin typeface="HG丸ｺﾞｼｯｸM-PRO" panose="020F0600000000000000" pitchFamily="50" charset="-128"/>
                <a:ea typeface="HG丸ｺﾞｼｯｸM-PRO" panose="020F0600000000000000" pitchFamily="50" charset="-128"/>
              </a:rPr>
              <a:t>「多賀・未来づくり準備会」に興味のある方は、住所・氏名・連絡先（電話番号またはメールアドレス）をご記入ください</a:t>
            </a:r>
            <a:r>
              <a:rPr lang="ja-JP" altLang="en-US" sz="1300" dirty="0" smtClean="0">
                <a:solidFill>
                  <a:srgbClr val="FF0000"/>
                </a:solidFill>
                <a:latin typeface="HG丸ｺﾞｼｯｸM-PRO" panose="020F0600000000000000" pitchFamily="50" charset="-128"/>
                <a:ea typeface="HG丸ｺﾞｼｯｸM-PRO" panose="020F0600000000000000" pitchFamily="50" charset="-128"/>
              </a:rPr>
              <a:t>。</a:t>
            </a:r>
            <a:endParaRPr lang="en-US" altLang="ja-JP" sz="1300" dirty="0" smtClean="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48913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1670</TotalTime>
  <Words>1613</Words>
  <Application>Microsoft Office PowerPoint</Application>
  <PresentationFormat>A3 297x420 mm</PresentationFormat>
  <Paragraphs>77</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BIZ UDゴシック</vt:lpstr>
      <vt:lpstr>HGP創英角ｺﾞｼｯｸUB</vt:lpstr>
      <vt:lpstr>HGS創英角ｺﾞｼｯｸUB</vt:lpstr>
      <vt:lpstr>HGS創英角ﾎﾟｯﾌﾟ体</vt:lpstr>
      <vt:lpstr>HG丸ｺﾞｼｯｸM-PRO</vt:lpstr>
      <vt:lpstr>メイリオ</vt:lpstr>
      <vt:lpstr>游ゴシック</vt:lpstr>
      <vt:lpstr>游ゴシック Light</vt:lpstr>
      <vt:lpstr>游ゴシック 本文</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英俊</dc:creator>
  <cp:lastModifiedBy>多賀公民館-3</cp:lastModifiedBy>
  <cp:revision>117</cp:revision>
  <cp:lastPrinted>2022-02-04T00:48:14Z</cp:lastPrinted>
  <dcterms:created xsi:type="dcterms:W3CDTF">2021-07-15T02:45:37Z</dcterms:created>
  <dcterms:modified xsi:type="dcterms:W3CDTF">2022-02-04T00:49:29Z</dcterms:modified>
</cp:coreProperties>
</file>