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72" r:id="rId2"/>
    <p:sldId id="275" r:id="rId3"/>
  </p:sldIdLst>
  <p:sldSz cx="6858000" cy="9906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4660"/>
  </p:normalViewPr>
  <p:slideViewPr>
    <p:cSldViewPr snapToGrid="0">
      <p:cViewPr varScale="1">
        <p:scale>
          <a:sx n="61" d="100"/>
          <a:sy n="61" d="100"/>
        </p:scale>
        <p:origin x="2218"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
            <a:ext cx="2919565" cy="494027"/>
          </a:xfrm>
          <a:prstGeom prst="rect">
            <a:avLst/>
          </a:prstGeom>
        </p:spPr>
        <p:txBody>
          <a:bodyPr vert="horz" lIns="90648" tIns="45324" rIns="90648" bIns="45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36" y="1"/>
            <a:ext cx="2919565" cy="494027"/>
          </a:xfrm>
          <a:prstGeom prst="rect">
            <a:avLst/>
          </a:prstGeom>
        </p:spPr>
        <p:txBody>
          <a:bodyPr vert="horz" lIns="90648" tIns="45324" rIns="90648" bIns="45324" rtlCol="0"/>
          <a:lstStyle>
            <a:lvl1pPr algn="r">
              <a:defRPr sz="1200"/>
            </a:lvl1pPr>
          </a:lstStyle>
          <a:p>
            <a:fld id="{42D66467-8BE1-4CFC-A0BE-00A4E1F3734A}"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648" tIns="45324" rIns="90648" bIns="45324" rtlCol="0" anchor="ctr"/>
          <a:lstStyle/>
          <a:p>
            <a:endParaRPr lang="ja-JP" altLang="en-US"/>
          </a:p>
        </p:txBody>
      </p:sp>
      <p:sp>
        <p:nvSpPr>
          <p:cNvPr id="5" name="ノート プレースホルダー 4"/>
          <p:cNvSpPr>
            <a:spLocks noGrp="1"/>
          </p:cNvSpPr>
          <p:nvPr>
            <p:ph type="body" sz="quarter" idx="3"/>
          </p:nvPr>
        </p:nvSpPr>
        <p:spPr>
          <a:xfrm>
            <a:off x="673269" y="4749296"/>
            <a:ext cx="5389240" cy="3885923"/>
          </a:xfrm>
          <a:prstGeom prst="rect">
            <a:avLst/>
          </a:prstGeom>
        </p:spPr>
        <p:txBody>
          <a:bodyPr vert="horz" lIns="90648" tIns="45324" rIns="90648" bIns="453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375462"/>
            <a:ext cx="2919565" cy="494027"/>
          </a:xfrm>
          <a:prstGeom prst="rect">
            <a:avLst/>
          </a:prstGeom>
        </p:spPr>
        <p:txBody>
          <a:bodyPr vert="horz" lIns="90648" tIns="45324" rIns="90648" bIns="45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36" y="9375462"/>
            <a:ext cx="2919565" cy="494027"/>
          </a:xfrm>
          <a:prstGeom prst="rect">
            <a:avLst/>
          </a:prstGeom>
        </p:spPr>
        <p:txBody>
          <a:bodyPr vert="horz" lIns="90648" tIns="45324" rIns="90648" bIns="45324" rtlCol="0" anchor="b"/>
          <a:lstStyle>
            <a:lvl1pPr algn="r">
              <a:defRPr sz="1200"/>
            </a:lvl1pPr>
          </a:lstStyle>
          <a:p>
            <a:fld id="{BB531ADD-D59C-44F3-9A1C-517E84A5872E}" type="slidenum">
              <a:rPr kumimoji="1" lang="ja-JP" altLang="en-US" smtClean="0"/>
              <a:t>‹#›</a:t>
            </a:fld>
            <a:endParaRPr kumimoji="1" lang="ja-JP" altLang="en-US"/>
          </a:p>
        </p:txBody>
      </p:sp>
    </p:spTree>
    <p:extLst>
      <p:ext uri="{BB962C8B-B14F-4D97-AF65-F5344CB8AC3E}">
        <p14:creationId xmlns:p14="http://schemas.microsoft.com/office/powerpoint/2010/main" val="32993306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164162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72865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231154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244134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24485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21306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339308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393894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134517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183749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B44-16D3-40F2-AD81-64FF62BEF80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27822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4CFB44-16D3-40F2-AD81-64FF62BEF80D}" type="datetimeFigureOut">
              <a:rPr kumimoji="1" lang="ja-JP" altLang="en-US" smtClean="0"/>
              <a:t>2021/12/1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372C6BF-EED9-4B81-89FA-C0F3A39359FF}" type="slidenum">
              <a:rPr kumimoji="1" lang="ja-JP" altLang="en-US" smtClean="0"/>
              <a:t>‹#›</a:t>
            </a:fld>
            <a:endParaRPr kumimoji="1" lang="ja-JP" altLang="en-US"/>
          </a:p>
        </p:txBody>
      </p:sp>
    </p:spTree>
    <p:extLst>
      <p:ext uri="{BB962C8B-B14F-4D97-AF65-F5344CB8AC3E}">
        <p14:creationId xmlns:p14="http://schemas.microsoft.com/office/powerpoint/2010/main" val="3395748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B8591F3-CF80-412C-A09E-91BE01C1CE0C}"/>
              </a:ext>
            </a:extLst>
          </p:cNvPr>
          <p:cNvGrpSpPr/>
          <p:nvPr/>
        </p:nvGrpSpPr>
        <p:grpSpPr>
          <a:xfrm>
            <a:off x="-40850" y="-28741"/>
            <a:ext cx="6937076" cy="9950740"/>
            <a:chOff x="-40850" y="-28741"/>
            <a:chExt cx="6937076" cy="9950740"/>
          </a:xfrm>
        </p:grpSpPr>
        <p:sp>
          <p:nvSpPr>
            <p:cNvPr id="23" name="四角形: 角を丸くする 22">
              <a:extLst>
                <a:ext uri="{FF2B5EF4-FFF2-40B4-BE49-F238E27FC236}">
                  <a16:creationId xmlns:a16="http://schemas.microsoft.com/office/drawing/2014/main" id="{27E32C92-6AE6-4370-8646-9482CCB38FE3}"/>
                </a:ext>
              </a:extLst>
            </p:cNvPr>
            <p:cNvSpPr/>
            <p:nvPr/>
          </p:nvSpPr>
          <p:spPr>
            <a:xfrm rot="3864072">
              <a:off x="4259637" y="7185686"/>
              <a:ext cx="1745008" cy="3528171"/>
            </a:xfrm>
            <a:prstGeom prst="roundRect">
              <a:avLst>
                <a:gd name="adj" fmla="val 4320"/>
              </a:avLst>
            </a:prstGeom>
            <a:solidFill>
              <a:schemeClr val="accent6">
                <a:lumMod val="40000"/>
                <a:lumOff val="60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0769C356-B40C-4445-BF05-BBD4342F7C6D}"/>
                </a:ext>
              </a:extLst>
            </p:cNvPr>
            <p:cNvSpPr/>
            <p:nvPr/>
          </p:nvSpPr>
          <p:spPr>
            <a:xfrm>
              <a:off x="-40850" y="-7037"/>
              <a:ext cx="1677448" cy="8717202"/>
            </a:xfrm>
            <a:prstGeom prst="roundRect">
              <a:avLst>
                <a:gd name="adj" fmla="val 4320"/>
              </a:avLst>
            </a:prstGeom>
            <a:solidFill>
              <a:schemeClr val="accent6">
                <a:lumMod val="40000"/>
                <a:lumOff val="60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DDA89473-7FFC-4E4E-AB70-1961FD499283}"/>
                </a:ext>
              </a:extLst>
            </p:cNvPr>
            <p:cNvSpPr/>
            <p:nvPr/>
          </p:nvSpPr>
          <p:spPr>
            <a:xfrm>
              <a:off x="5187233" y="-28741"/>
              <a:ext cx="1677448" cy="9146439"/>
            </a:xfrm>
            <a:prstGeom prst="roundRect">
              <a:avLst>
                <a:gd name="adj" fmla="val 4320"/>
              </a:avLst>
            </a:prstGeom>
            <a:solidFill>
              <a:schemeClr val="accent6">
                <a:lumMod val="40000"/>
                <a:lumOff val="60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2AFEE557-E240-4B46-8544-0AC4080831EF}"/>
                </a:ext>
              </a:extLst>
            </p:cNvPr>
            <p:cNvSpPr/>
            <p:nvPr/>
          </p:nvSpPr>
          <p:spPr>
            <a:xfrm rot="17502441">
              <a:off x="961600" y="7086301"/>
              <a:ext cx="1745008" cy="3528171"/>
            </a:xfrm>
            <a:prstGeom prst="roundRect">
              <a:avLst>
                <a:gd name="adj" fmla="val 4320"/>
              </a:avLst>
            </a:prstGeom>
            <a:solidFill>
              <a:schemeClr val="accent6">
                <a:lumMod val="40000"/>
                <a:lumOff val="60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D8E6DF43-D873-4E9A-861B-23BF1F1870B3}"/>
                </a:ext>
              </a:extLst>
            </p:cNvPr>
            <p:cNvSpPr/>
            <p:nvPr/>
          </p:nvSpPr>
          <p:spPr>
            <a:xfrm rot="5400000">
              <a:off x="2753517" y="7889997"/>
              <a:ext cx="1745008" cy="2318995"/>
            </a:xfrm>
            <a:prstGeom prst="roundRect">
              <a:avLst>
                <a:gd name="adj" fmla="val 4320"/>
              </a:avLst>
            </a:prstGeom>
            <a:solidFill>
              <a:schemeClr val="accent6">
                <a:lumMod val="40000"/>
                <a:lumOff val="60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F1D4BEE8-C439-4C58-B74C-4664FA8B3CCC}"/>
              </a:ext>
            </a:extLst>
          </p:cNvPr>
          <p:cNvSpPr txBox="1"/>
          <p:nvPr/>
        </p:nvSpPr>
        <p:spPr>
          <a:xfrm>
            <a:off x="82649" y="-193789"/>
            <a:ext cx="6680337" cy="923330"/>
          </a:xfrm>
          <a:prstGeom prst="rect">
            <a:avLst/>
          </a:prstGeom>
          <a:noFill/>
        </p:spPr>
        <p:txBody>
          <a:bodyPr wrap="square" rtlCol="0">
            <a:spAutoFit/>
          </a:bodyPr>
          <a:lstStyle/>
          <a:p>
            <a:pPr algn="ctr"/>
            <a:r>
              <a:rPr kumimoji="1" lang="ja-JP" altLang="en-US" sz="5400" dirty="0">
                <a:latin typeface="HGS創英角ｺﾞｼｯｸUB" panose="020B0900000000000000" pitchFamily="50" charset="-128"/>
                <a:ea typeface="HGS創英角ｺﾞｼｯｸUB" panose="020B0900000000000000" pitchFamily="50" charset="-128"/>
              </a:rPr>
              <a:t>チーム</a:t>
            </a:r>
            <a:r>
              <a:rPr kumimoji="1" lang="en-US" altLang="ja-JP" sz="5400" dirty="0">
                <a:latin typeface="HGS創英角ｺﾞｼｯｸUB" panose="020B0900000000000000" pitchFamily="50" charset="-128"/>
                <a:ea typeface="HGS創英角ｺﾞｼｯｸUB" panose="020B0900000000000000" pitchFamily="50" charset="-128"/>
              </a:rPr>
              <a:t>KUNIYASU</a:t>
            </a:r>
            <a:r>
              <a:rPr kumimoji="1" lang="ja-JP" altLang="en-US" sz="5400" dirty="0">
                <a:latin typeface="HGS創英角ｺﾞｼｯｸUB" panose="020B0900000000000000" pitchFamily="50" charset="-128"/>
                <a:ea typeface="HGS創英角ｺﾞｼｯｸUB" panose="020B0900000000000000" pitchFamily="50" charset="-128"/>
              </a:rPr>
              <a:t>通信</a:t>
            </a:r>
          </a:p>
        </p:txBody>
      </p:sp>
      <p:sp>
        <p:nvSpPr>
          <p:cNvPr id="9" name="テキスト ボックス 8">
            <a:extLst>
              <a:ext uri="{FF2B5EF4-FFF2-40B4-BE49-F238E27FC236}">
                <a16:creationId xmlns:a16="http://schemas.microsoft.com/office/drawing/2014/main" id="{06D8622C-AED8-4786-A35C-DBE6FAC52144}"/>
              </a:ext>
            </a:extLst>
          </p:cNvPr>
          <p:cNvSpPr txBox="1"/>
          <p:nvPr/>
        </p:nvSpPr>
        <p:spPr>
          <a:xfrm>
            <a:off x="2927999" y="669799"/>
            <a:ext cx="4333138"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令和４年１月</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第</a:t>
            </a:r>
            <a:r>
              <a:rPr kumimoji="1" lang="en-US" altLang="ja-JP" sz="1200" dirty="0">
                <a:latin typeface="HG丸ｺﾞｼｯｸM-PRO" panose="020F0600000000000000" pitchFamily="50" charset="-128"/>
                <a:ea typeface="HG丸ｺﾞｼｯｸM-PRO" panose="020F0600000000000000" pitchFamily="50" charset="-128"/>
              </a:rPr>
              <a:t>2</a:t>
            </a:r>
            <a:r>
              <a:rPr kumimoji="1" lang="ja-JP" altLang="en-US" sz="1200" dirty="0">
                <a:latin typeface="HG丸ｺﾞｼｯｸM-PRO" panose="020F0600000000000000" pitchFamily="50" charset="-128"/>
                <a:ea typeface="HG丸ｺﾞｼｯｸM-PRO" panose="020F0600000000000000" pitchFamily="50" charset="-128"/>
              </a:rPr>
              <a:t>号　制作：チーム</a:t>
            </a:r>
            <a:r>
              <a:rPr kumimoji="1" lang="en-US" altLang="ja-JP" sz="1200" dirty="0">
                <a:latin typeface="HG丸ｺﾞｼｯｸM-PRO" panose="020F0600000000000000" pitchFamily="50" charset="-128"/>
                <a:ea typeface="HG丸ｺﾞｼｯｸM-PRO" panose="020F0600000000000000" pitchFamily="50" charset="-128"/>
              </a:rPr>
              <a:t>KUNIYASU</a:t>
            </a:r>
            <a:r>
              <a:rPr kumimoji="1" lang="ja-JP" altLang="en-US" sz="1200" dirty="0">
                <a:latin typeface="HG丸ｺﾞｼｯｸM-PRO" panose="020F0600000000000000" pitchFamily="50" charset="-128"/>
                <a:ea typeface="HG丸ｺﾞｼｯｸM-PRO" panose="020F0600000000000000" pitchFamily="50" charset="-128"/>
              </a:rPr>
              <a:t>　</a:t>
            </a:r>
          </a:p>
        </p:txBody>
      </p:sp>
      <p:sp>
        <p:nvSpPr>
          <p:cNvPr id="12" name="テキスト ボックス 11">
            <a:extLst>
              <a:ext uri="{FF2B5EF4-FFF2-40B4-BE49-F238E27FC236}">
                <a16:creationId xmlns:a16="http://schemas.microsoft.com/office/drawing/2014/main" id="{CB629955-C51A-4BBA-96B8-29CD23B5C6A5}"/>
              </a:ext>
            </a:extLst>
          </p:cNvPr>
          <p:cNvSpPr txBox="1"/>
          <p:nvPr/>
        </p:nvSpPr>
        <p:spPr>
          <a:xfrm>
            <a:off x="12566" y="1611715"/>
            <a:ext cx="6953577" cy="759182"/>
          </a:xfrm>
          <a:prstGeom prst="rect">
            <a:avLst/>
          </a:prstGeom>
          <a:noFill/>
        </p:spPr>
        <p:txBody>
          <a:bodyPr wrap="square" rtlCol="0">
            <a:spAutoFit/>
          </a:bodyPr>
          <a:lstStyle/>
          <a:p>
            <a:pPr>
              <a:lnSpc>
                <a:spcPts val="2600"/>
              </a:lnSpc>
            </a:pPr>
            <a:r>
              <a:rPr lang="ja-JP" altLang="en-US" sz="2000" dirty="0">
                <a:latin typeface="HGS創英角ｺﾞｼｯｸUB" panose="020B0900000000000000" pitchFamily="50" charset="-128"/>
                <a:ea typeface="HGS創英角ｺﾞｼｯｸUB" panose="020B0900000000000000" pitchFamily="50" charset="-128"/>
                <a:cs typeface="メイリオ" pitchFamily="50" charset="-128"/>
              </a:rPr>
              <a:t>●</a:t>
            </a:r>
            <a:r>
              <a:rPr lang="ja-JP" altLang="en-US" sz="1600" dirty="0">
                <a:latin typeface="HGS創英角ｺﾞｼｯｸUB" panose="020B0900000000000000" pitchFamily="50" charset="-128"/>
                <a:ea typeface="HGS創英角ｺﾞｼｯｸUB" panose="020B0900000000000000" pitchFamily="50" charset="-128"/>
                <a:cs typeface="メイリオ" pitchFamily="50" charset="-128"/>
              </a:rPr>
              <a:t>令和</a:t>
            </a:r>
            <a:r>
              <a:rPr lang="en-US" altLang="ja-JP" sz="1600" dirty="0">
                <a:latin typeface="HGS創英角ｺﾞｼｯｸUB" panose="020B0900000000000000" pitchFamily="50" charset="-128"/>
                <a:ea typeface="HGS創英角ｺﾞｼｯｸUB" panose="020B0900000000000000" pitchFamily="50" charset="-128"/>
                <a:cs typeface="メイリオ" pitchFamily="50" charset="-128"/>
              </a:rPr>
              <a:t>3</a:t>
            </a:r>
            <a:r>
              <a:rPr lang="ja-JP" altLang="en-US" sz="1600" dirty="0">
                <a:latin typeface="HGS創英角ｺﾞｼｯｸUB" panose="020B0900000000000000" pitchFamily="50" charset="-128"/>
                <a:ea typeface="HGS創英角ｺﾞｼｯｸUB" panose="020B0900000000000000" pitchFamily="50" charset="-128"/>
                <a:cs typeface="メイリオ" pitchFamily="50" charset="-128"/>
              </a:rPr>
              <a:t>年</a:t>
            </a:r>
            <a:r>
              <a:rPr lang="en-US" altLang="ja-JP" sz="1600" dirty="0">
                <a:latin typeface="HGS創英角ｺﾞｼｯｸUB" panose="020B0900000000000000" pitchFamily="50" charset="-128"/>
                <a:ea typeface="HGS創英角ｺﾞｼｯｸUB" panose="020B0900000000000000" pitchFamily="50" charset="-128"/>
                <a:cs typeface="メイリオ" pitchFamily="50" charset="-128"/>
              </a:rPr>
              <a:t>1</a:t>
            </a:r>
            <a:r>
              <a:rPr lang="ja-JP" altLang="en-US" sz="1600" dirty="0">
                <a:latin typeface="HGS創英角ｺﾞｼｯｸUB" panose="020B0900000000000000" pitchFamily="50" charset="-128"/>
                <a:ea typeface="HGS創英角ｺﾞｼｯｸUB" panose="020B0900000000000000" pitchFamily="50" charset="-128"/>
                <a:cs typeface="メイリオ" pitchFamily="50" charset="-128"/>
              </a:rPr>
              <a:t>月～</a:t>
            </a:r>
            <a:r>
              <a:rPr lang="en-US" altLang="ja-JP" sz="1600" dirty="0">
                <a:latin typeface="HGS創英角ｺﾞｼｯｸUB" panose="020B0900000000000000" pitchFamily="50" charset="-128"/>
                <a:ea typeface="HGS創英角ｺﾞｼｯｸUB" panose="020B0900000000000000" pitchFamily="50" charset="-128"/>
                <a:cs typeface="メイリオ" pitchFamily="50" charset="-128"/>
              </a:rPr>
              <a:t>12</a:t>
            </a:r>
            <a:r>
              <a:rPr lang="ja-JP" altLang="en-US" sz="1600" dirty="0">
                <a:latin typeface="HGS創英角ｺﾞｼｯｸUB" panose="020B0900000000000000" pitchFamily="50" charset="-128"/>
                <a:ea typeface="HGS創英角ｺﾞｼｯｸUB" panose="020B0900000000000000" pitchFamily="50" charset="-128"/>
                <a:cs typeface="メイリオ" pitchFamily="50" charset="-128"/>
              </a:rPr>
              <a:t>月までの</a:t>
            </a:r>
            <a:endParaRPr lang="en-US" altLang="ja-JP" sz="1600" dirty="0">
              <a:latin typeface="HGS創英角ｺﾞｼｯｸUB" panose="020B0900000000000000" pitchFamily="50" charset="-128"/>
              <a:ea typeface="HGS創英角ｺﾞｼｯｸUB" panose="020B0900000000000000" pitchFamily="50" charset="-128"/>
              <a:cs typeface="メイリオ" pitchFamily="50" charset="-128"/>
            </a:endParaRPr>
          </a:p>
          <a:p>
            <a:pPr>
              <a:lnSpc>
                <a:spcPts val="2600"/>
              </a:lnSpc>
            </a:pPr>
            <a:r>
              <a:rPr lang="ja-JP" altLang="en-US" sz="1600" dirty="0">
                <a:latin typeface="HGS創英角ｺﾞｼｯｸUB" panose="020B0900000000000000" pitchFamily="50" charset="-128"/>
                <a:ea typeface="HGS創英角ｺﾞｼｯｸUB" panose="020B0900000000000000" pitchFamily="50" charset="-128"/>
                <a:cs typeface="メイリオ" pitchFamily="50" charset="-128"/>
              </a:rPr>
              <a:t>　　　　　　　</a:t>
            </a:r>
            <a:r>
              <a:rPr lang="ja-JP" altLang="en-US" sz="2400" dirty="0">
                <a:latin typeface="HGS創英角ｺﾞｼｯｸUB" panose="020B0900000000000000" pitchFamily="50" charset="-128"/>
                <a:ea typeface="HGS創英角ｺﾞｼｯｸUB" panose="020B0900000000000000" pitchFamily="50" charset="-128"/>
                <a:cs typeface="メイリオ" pitchFamily="50" charset="-128"/>
              </a:rPr>
              <a:t>チーム</a:t>
            </a:r>
            <a:r>
              <a:rPr lang="en-US" altLang="ja-JP" sz="2400" dirty="0">
                <a:latin typeface="HGS創英角ｺﾞｼｯｸUB" panose="020B0900000000000000" pitchFamily="50" charset="-128"/>
                <a:ea typeface="HGS創英角ｺﾞｼｯｸUB" panose="020B0900000000000000" pitchFamily="50" charset="-128"/>
                <a:cs typeface="メイリオ" pitchFamily="50" charset="-128"/>
              </a:rPr>
              <a:t>KUNIYASU</a:t>
            </a:r>
            <a:r>
              <a:rPr lang="ja-JP" altLang="en-US" sz="2400" dirty="0">
                <a:latin typeface="HGS創英角ｺﾞｼｯｸUB" panose="020B0900000000000000" pitchFamily="50" charset="-128"/>
                <a:ea typeface="HGS創英角ｺﾞｼｯｸUB" panose="020B0900000000000000" pitchFamily="50" charset="-128"/>
                <a:cs typeface="メイリオ" pitchFamily="50" charset="-128"/>
              </a:rPr>
              <a:t>の活動を報告します</a:t>
            </a:r>
            <a:endParaRPr lang="en-US" altLang="ja-JP" sz="2000" dirty="0">
              <a:latin typeface="HGS創英角ｺﾞｼｯｸUB" panose="020B0900000000000000" pitchFamily="50" charset="-128"/>
              <a:ea typeface="HGS創英角ｺﾞｼｯｸUB" panose="020B0900000000000000" pitchFamily="50" charset="-128"/>
              <a:cs typeface="メイリオ" pitchFamily="50" charset="-128"/>
            </a:endParaRPr>
          </a:p>
        </p:txBody>
      </p:sp>
      <p:sp>
        <p:nvSpPr>
          <p:cNvPr id="24" name="テキスト ボックス 23">
            <a:extLst>
              <a:ext uri="{FF2B5EF4-FFF2-40B4-BE49-F238E27FC236}">
                <a16:creationId xmlns:a16="http://schemas.microsoft.com/office/drawing/2014/main" id="{C753B0A5-7E9C-45BF-A07C-2BF482C84F1D}"/>
              </a:ext>
            </a:extLst>
          </p:cNvPr>
          <p:cNvSpPr txBox="1"/>
          <p:nvPr/>
        </p:nvSpPr>
        <p:spPr>
          <a:xfrm>
            <a:off x="24240" y="2455845"/>
            <a:ext cx="6775351" cy="363561"/>
          </a:xfrm>
          <a:prstGeom prst="rect">
            <a:avLst/>
          </a:prstGeom>
          <a:noFill/>
        </p:spPr>
        <p:txBody>
          <a:bodyPr wrap="square" rtlCol="0">
            <a:spAutoFit/>
          </a:bodyPr>
          <a:lstStyle/>
          <a:p>
            <a:pPr algn="just">
              <a:lnSpc>
                <a:spcPts val="2100"/>
              </a:lnSpc>
            </a:pPr>
            <a:r>
              <a:rPr lang="ja-JP" altLang="en-US" b="1" dirty="0">
                <a:latin typeface="メイリオ" panose="020B0604030504040204" pitchFamily="50" charset="-128"/>
                <a:ea typeface="メイリオ" panose="020B0604030504040204" pitchFamily="50" charset="-128"/>
                <a:cs typeface="メイリオ" pitchFamily="50" charset="-128"/>
              </a:rPr>
              <a:t>・</a:t>
            </a:r>
            <a:r>
              <a:rPr lang="ja-JP" altLang="en-US" b="1" u="dashLong" dirty="0">
                <a:latin typeface="メイリオ" panose="020B0604030504040204" pitchFamily="50" charset="-128"/>
                <a:ea typeface="メイリオ" panose="020B0604030504040204" pitchFamily="50" charset="-128"/>
                <a:cs typeface="メイリオ" pitchFamily="50" charset="-128"/>
              </a:rPr>
              <a:t>「地域づくりモデル地区のオンライン意見交換会」への参加</a:t>
            </a:r>
            <a:endParaRPr lang="en-US" altLang="ja-JP" b="1" u="dashLong" dirty="0">
              <a:latin typeface="メイリオ" panose="020B0604030504040204" pitchFamily="50" charset="-128"/>
              <a:ea typeface="メイリオ" panose="020B0604030504040204" pitchFamily="50" charset="-128"/>
              <a:cs typeface="メイリオ" pitchFamily="50" charset="-128"/>
            </a:endParaRPr>
          </a:p>
        </p:txBody>
      </p:sp>
      <p:sp>
        <p:nvSpPr>
          <p:cNvPr id="28" name="テキスト ボックス 27">
            <a:extLst>
              <a:ext uri="{FF2B5EF4-FFF2-40B4-BE49-F238E27FC236}">
                <a16:creationId xmlns:a16="http://schemas.microsoft.com/office/drawing/2014/main" id="{6B78CCFD-91D6-4336-8678-635A062E176F}"/>
              </a:ext>
            </a:extLst>
          </p:cNvPr>
          <p:cNvSpPr txBox="1"/>
          <p:nvPr/>
        </p:nvSpPr>
        <p:spPr>
          <a:xfrm>
            <a:off x="12566" y="4520688"/>
            <a:ext cx="6775351" cy="363561"/>
          </a:xfrm>
          <a:prstGeom prst="rect">
            <a:avLst/>
          </a:prstGeom>
          <a:noFill/>
        </p:spPr>
        <p:txBody>
          <a:bodyPr wrap="square" rtlCol="0">
            <a:spAutoFit/>
          </a:bodyPr>
          <a:lstStyle/>
          <a:p>
            <a:pPr algn="just">
              <a:lnSpc>
                <a:spcPts val="2100"/>
              </a:lnSpc>
            </a:pPr>
            <a:r>
              <a:rPr lang="ja-JP" altLang="en-US" b="1" dirty="0">
                <a:latin typeface="メイリオ" panose="020B0604030504040204" pitchFamily="50" charset="-128"/>
                <a:ea typeface="メイリオ" panose="020B0604030504040204" pitchFamily="50" charset="-128"/>
                <a:cs typeface="メイリオ" pitchFamily="50" charset="-128"/>
              </a:rPr>
              <a:t>・ </a:t>
            </a:r>
            <a:r>
              <a:rPr lang="ja-JP" altLang="en-US" b="1" u="sng" dirty="0">
                <a:latin typeface="メイリオ" panose="020B0604030504040204" pitchFamily="50" charset="-128"/>
                <a:ea typeface="メイリオ" panose="020B0604030504040204" pitchFamily="50" charset="-128"/>
                <a:cs typeface="メイリオ" pitchFamily="50" charset="-128"/>
              </a:rPr>
              <a:t>地域課題の解決に向けた話し合いを継続しました</a:t>
            </a:r>
            <a:endParaRPr lang="en-US" altLang="ja-JP" b="1" u="sng" dirty="0">
              <a:latin typeface="メイリオ" panose="020B0604030504040204" pitchFamily="50" charset="-128"/>
              <a:ea typeface="メイリオ" panose="020B0604030504040204" pitchFamily="50" charset="-128"/>
              <a:cs typeface="メイリオ" pitchFamily="50" charset="-128"/>
            </a:endParaRPr>
          </a:p>
        </p:txBody>
      </p:sp>
      <p:sp>
        <p:nvSpPr>
          <p:cNvPr id="33" name="四角形: 角を丸くする 32">
            <a:extLst>
              <a:ext uri="{FF2B5EF4-FFF2-40B4-BE49-F238E27FC236}">
                <a16:creationId xmlns:a16="http://schemas.microsoft.com/office/drawing/2014/main" id="{F4C3A71C-AE14-4A4F-865A-C56BE3175E14}"/>
              </a:ext>
            </a:extLst>
          </p:cNvPr>
          <p:cNvSpPr/>
          <p:nvPr/>
        </p:nvSpPr>
        <p:spPr>
          <a:xfrm>
            <a:off x="137068" y="1036006"/>
            <a:ext cx="6662523" cy="646591"/>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7" name="テキスト ボックス 26">
            <a:extLst>
              <a:ext uri="{FF2B5EF4-FFF2-40B4-BE49-F238E27FC236}">
                <a16:creationId xmlns:a16="http://schemas.microsoft.com/office/drawing/2014/main" id="{533E1BBF-F8DF-4E74-A38D-1FBE15B434A1}"/>
              </a:ext>
            </a:extLst>
          </p:cNvPr>
          <p:cNvSpPr txBox="1"/>
          <p:nvPr/>
        </p:nvSpPr>
        <p:spPr>
          <a:xfrm>
            <a:off x="152858" y="1081431"/>
            <a:ext cx="6672991" cy="555200"/>
          </a:xfrm>
          <a:prstGeom prst="rect">
            <a:avLst/>
          </a:prstGeom>
          <a:noFill/>
        </p:spPr>
        <p:txBody>
          <a:bodyPr wrap="square" rtlCol="0">
            <a:spAutoFit/>
          </a:bodyPr>
          <a:lstStyle/>
          <a:p>
            <a:pPr algn="just">
              <a:lnSpc>
                <a:spcPts val="1200"/>
              </a:lnSpc>
            </a:pPr>
            <a:r>
              <a:rPr kumimoji="1" lang="ja-JP" altLang="en-US" sz="1050" dirty="0"/>
              <a:t>　チーム</a:t>
            </a:r>
            <a:r>
              <a:rPr kumimoji="1" lang="en-US" altLang="ja-JP" sz="1050" dirty="0"/>
              <a:t>KUNIYASU </a:t>
            </a:r>
            <a:r>
              <a:rPr kumimoji="1" lang="ja-JP" altLang="en-US" sz="1050" dirty="0"/>
              <a:t>は 、</a:t>
            </a:r>
            <a:r>
              <a:rPr kumimoji="1" lang="en-US" altLang="ja-JP" sz="1050" dirty="0"/>
              <a:t>『 </a:t>
            </a:r>
            <a:r>
              <a:rPr kumimoji="1" lang="ja-JP" altLang="en-US" sz="1050" dirty="0"/>
              <a:t>地域づくりは 、 地域課題の解決である </a:t>
            </a:r>
            <a:r>
              <a:rPr kumimoji="1" lang="en-US" altLang="ja-JP" sz="1050" dirty="0"/>
              <a:t>』</a:t>
            </a:r>
            <a:r>
              <a:rPr kumimoji="1" lang="ja-JP" altLang="en-US" sz="1050" dirty="0"/>
              <a:t>との理念のもと 、 国安地区で行われた座談会やアンケート調査での意見を具現化し、誰もがみんな 「国安に住んでみたい」、「 国安に住んで良かった」、「国安に住み続けたい」 と心から思える地域の実現を目的に令和</a:t>
            </a:r>
            <a:r>
              <a:rPr kumimoji="1" lang="en-US" altLang="ja-JP" sz="1050" dirty="0"/>
              <a:t>2</a:t>
            </a:r>
            <a:r>
              <a:rPr kumimoji="1" lang="ja-JP" altLang="en-US" sz="1050" dirty="0"/>
              <a:t>年</a:t>
            </a:r>
            <a:r>
              <a:rPr kumimoji="1" lang="en-US" altLang="ja-JP" sz="1050" dirty="0"/>
              <a:t>1</a:t>
            </a:r>
            <a:r>
              <a:rPr kumimoji="1" lang="ja-JP" altLang="en-US" sz="1050" dirty="0"/>
              <a:t>月に設立した組織です 。</a:t>
            </a:r>
          </a:p>
        </p:txBody>
      </p:sp>
      <p:sp>
        <p:nvSpPr>
          <p:cNvPr id="36" name="四角形: 角を丸くする 35">
            <a:extLst>
              <a:ext uri="{FF2B5EF4-FFF2-40B4-BE49-F238E27FC236}">
                <a16:creationId xmlns:a16="http://schemas.microsoft.com/office/drawing/2014/main" id="{D061CA04-96E3-4B91-97D4-BA2111EA5126}"/>
              </a:ext>
            </a:extLst>
          </p:cNvPr>
          <p:cNvSpPr/>
          <p:nvPr/>
        </p:nvSpPr>
        <p:spPr>
          <a:xfrm>
            <a:off x="132077" y="4840553"/>
            <a:ext cx="4470053" cy="5060079"/>
          </a:xfrm>
          <a:prstGeom prst="roundRect">
            <a:avLst>
              <a:gd name="adj" fmla="val 5547"/>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6" name="テキスト ボックス 25">
            <a:extLst>
              <a:ext uri="{FF2B5EF4-FFF2-40B4-BE49-F238E27FC236}">
                <a16:creationId xmlns:a16="http://schemas.microsoft.com/office/drawing/2014/main" id="{78137227-56E1-4216-9A88-11936C0545E6}"/>
              </a:ext>
            </a:extLst>
          </p:cNvPr>
          <p:cNvSpPr txBox="1"/>
          <p:nvPr/>
        </p:nvSpPr>
        <p:spPr>
          <a:xfrm>
            <a:off x="82648" y="645199"/>
            <a:ext cx="2326722" cy="426079"/>
          </a:xfrm>
          <a:prstGeom prst="rect">
            <a:avLst/>
          </a:prstGeom>
          <a:noFill/>
        </p:spPr>
        <p:txBody>
          <a:bodyPr wrap="square" rtlCol="0">
            <a:spAutoFit/>
          </a:bodyPr>
          <a:lstStyle/>
          <a:p>
            <a:pPr>
              <a:lnSpc>
                <a:spcPts val="3200"/>
              </a:lnSpc>
            </a:pPr>
            <a:r>
              <a:rPr lang="en-US" altLang="ja-JP" sz="1200" dirty="0">
                <a:latin typeface="HGS創英角ｺﾞｼｯｸUB" panose="020B0900000000000000" pitchFamily="50" charset="-128"/>
                <a:ea typeface="HGS創英角ｺﾞｼｯｸUB" panose="020B0900000000000000" pitchFamily="50" charset="-128"/>
                <a:cs typeface="メイリオ" pitchFamily="50" charset="-128"/>
              </a:rPr>
              <a:t>※</a:t>
            </a:r>
            <a:r>
              <a:rPr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チーム</a:t>
            </a:r>
            <a:r>
              <a:rPr lang="en-US" altLang="ja-JP" sz="1200" dirty="0">
                <a:latin typeface="HGS創英角ｺﾞｼｯｸUB" panose="020B0900000000000000" pitchFamily="50" charset="-128"/>
                <a:ea typeface="HGS創英角ｺﾞｼｯｸUB" panose="020B0900000000000000" pitchFamily="50" charset="-128"/>
                <a:cs typeface="メイリオ" pitchFamily="50" charset="-128"/>
              </a:rPr>
              <a:t>KUNIYASU</a:t>
            </a:r>
            <a:r>
              <a:rPr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ってなに？</a:t>
            </a:r>
            <a:endParaRPr lang="en-US" altLang="ja-JP" sz="1200" dirty="0">
              <a:latin typeface="HGS創英角ｺﾞｼｯｸUB" panose="020B0900000000000000" pitchFamily="50" charset="-128"/>
              <a:ea typeface="HGS創英角ｺﾞｼｯｸUB" panose="020B0900000000000000" pitchFamily="50" charset="-128"/>
              <a:cs typeface="メイリオ" pitchFamily="50" charset="-128"/>
            </a:endParaRPr>
          </a:p>
        </p:txBody>
      </p:sp>
      <p:sp>
        <p:nvSpPr>
          <p:cNvPr id="34" name="四角形: 角を丸くする 33">
            <a:extLst>
              <a:ext uri="{FF2B5EF4-FFF2-40B4-BE49-F238E27FC236}">
                <a16:creationId xmlns:a16="http://schemas.microsoft.com/office/drawing/2014/main" id="{D4B7CEA1-7234-409B-B824-F93DD5462E33}"/>
              </a:ext>
            </a:extLst>
          </p:cNvPr>
          <p:cNvSpPr/>
          <p:nvPr/>
        </p:nvSpPr>
        <p:spPr>
          <a:xfrm>
            <a:off x="2191529" y="2776220"/>
            <a:ext cx="4519010" cy="1744468"/>
          </a:xfrm>
          <a:prstGeom prst="roundRect">
            <a:avLst>
              <a:gd name="adj" fmla="val 12157"/>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5" name="テキスト ボックス 24">
            <a:extLst>
              <a:ext uri="{FF2B5EF4-FFF2-40B4-BE49-F238E27FC236}">
                <a16:creationId xmlns:a16="http://schemas.microsoft.com/office/drawing/2014/main" id="{F957A302-33A3-4EA8-801D-C98057235E00}"/>
              </a:ext>
            </a:extLst>
          </p:cNvPr>
          <p:cNvSpPr txBox="1"/>
          <p:nvPr/>
        </p:nvSpPr>
        <p:spPr>
          <a:xfrm>
            <a:off x="2240914" y="2778563"/>
            <a:ext cx="4328449" cy="1797928"/>
          </a:xfrm>
          <a:prstGeom prst="rect">
            <a:avLst/>
          </a:prstGeom>
          <a:noFill/>
        </p:spPr>
        <p:txBody>
          <a:bodyPr wrap="square" rtlCol="0">
            <a:spAutoFit/>
          </a:bodyPr>
          <a:lstStyle/>
          <a:p>
            <a:pPr algn="just">
              <a:lnSpc>
                <a:spcPts val="1900"/>
              </a:lnSpc>
            </a:pPr>
            <a:r>
              <a:rPr kumimoji="1" lang="ja-JP" altLang="en-US" sz="1200" dirty="0"/>
              <a:t>　令和３年２月２０日に西条市が主催する地域づくり意見交換会（オンライン）に参加しました。この意見交換会には、国安地区のほか、少子高齢化・人口減少時代に対応するための地域づくりに取り組む大町、橘、小松、田滝地区の代表者が参加し、西条市の政策アドバイザーの櫻井先生（高崎経済大学）の進行のもと、各地区の取組紹介や意見交換を行いました。</a:t>
            </a:r>
          </a:p>
        </p:txBody>
      </p:sp>
      <p:sp>
        <p:nvSpPr>
          <p:cNvPr id="29" name="テキスト ボックス 28">
            <a:extLst>
              <a:ext uri="{FF2B5EF4-FFF2-40B4-BE49-F238E27FC236}">
                <a16:creationId xmlns:a16="http://schemas.microsoft.com/office/drawing/2014/main" id="{0C3AEBBD-E35B-4E60-AF8D-684CC6EF9DBB}"/>
              </a:ext>
            </a:extLst>
          </p:cNvPr>
          <p:cNvSpPr txBox="1"/>
          <p:nvPr/>
        </p:nvSpPr>
        <p:spPr>
          <a:xfrm>
            <a:off x="268827" y="4802826"/>
            <a:ext cx="4144764" cy="964367"/>
          </a:xfrm>
          <a:prstGeom prst="rect">
            <a:avLst/>
          </a:prstGeom>
          <a:noFill/>
        </p:spPr>
        <p:txBody>
          <a:bodyPr wrap="square" rtlCol="0">
            <a:spAutoFit/>
          </a:bodyPr>
          <a:lstStyle/>
          <a:p>
            <a:pPr algn="just">
              <a:lnSpc>
                <a:spcPts val="1700"/>
              </a:lnSpc>
            </a:pPr>
            <a:r>
              <a:rPr kumimoji="1" lang="ja-JP" altLang="en-US" sz="1200" dirty="0"/>
              <a:t>　コロナ禍で様々なイベント・行事が中止となり、公民館も利用出来ない期間が長く続きましたが、新型コロナウイルス感染対策を行いながら、話し合いや活動を継続してきました。</a:t>
            </a:r>
          </a:p>
        </p:txBody>
      </p:sp>
      <p:sp>
        <p:nvSpPr>
          <p:cNvPr id="30" name="テキスト ボックス 29">
            <a:extLst>
              <a:ext uri="{FF2B5EF4-FFF2-40B4-BE49-F238E27FC236}">
                <a16:creationId xmlns:a16="http://schemas.microsoft.com/office/drawing/2014/main" id="{A1086514-8907-40D6-A859-E1EF7C1197CD}"/>
              </a:ext>
            </a:extLst>
          </p:cNvPr>
          <p:cNvSpPr txBox="1"/>
          <p:nvPr/>
        </p:nvSpPr>
        <p:spPr>
          <a:xfrm>
            <a:off x="257677" y="5778833"/>
            <a:ext cx="4157854" cy="312265"/>
          </a:xfrm>
          <a:prstGeom prst="rect">
            <a:avLst/>
          </a:prstGeom>
          <a:noFill/>
        </p:spPr>
        <p:txBody>
          <a:bodyPr wrap="square" rtlCol="0">
            <a:spAutoFit/>
          </a:bodyPr>
          <a:lstStyle/>
          <a:p>
            <a:pPr algn="just">
              <a:lnSpc>
                <a:spcPts val="1700"/>
              </a:lnSpc>
            </a:pPr>
            <a:r>
              <a:rPr kumimoji="1" lang="ja-JP" altLang="en-US" sz="1600" b="1" u="sng" dirty="0"/>
              <a:t>活動その①　各種団体個別ヒアリング</a:t>
            </a:r>
            <a:endParaRPr kumimoji="1" lang="en-US" altLang="ja-JP" sz="1600" b="1" u="sng" dirty="0"/>
          </a:p>
        </p:txBody>
      </p:sp>
      <p:sp>
        <p:nvSpPr>
          <p:cNvPr id="31" name="テキスト ボックス 30">
            <a:extLst>
              <a:ext uri="{FF2B5EF4-FFF2-40B4-BE49-F238E27FC236}">
                <a16:creationId xmlns:a16="http://schemas.microsoft.com/office/drawing/2014/main" id="{C2F37958-18F8-4627-984B-C54AEE7AC724}"/>
              </a:ext>
            </a:extLst>
          </p:cNvPr>
          <p:cNvSpPr txBox="1"/>
          <p:nvPr/>
        </p:nvSpPr>
        <p:spPr>
          <a:xfrm>
            <a:off x="244893" y="6878673"/>
            <a:ext cx="4392181" cy="312265"/>
          </a:xfrm>
          <a:prstGeom prst="rect">
            <a:avLst/>
          </a:prstGeom>
          <a:noFill/>
        </p:spPr>
        <p:txBody>
          <a:bodyPr wrap="square" rtlCol="0">
            <a:spAutoFit/>
          </a:bodyPr>
          <a:lstStyle/>
          <a:p>
            <a:pPr algn="just">
              <a:lnSpc>
                <a:spcPts val="1700"/>
              </a:lnSpc>
            </a:pPr>
            <a:r>
              <a:rPr kumimoji="1" lang="ja-JP" altLang="en-US" sz="1600" b="1" u="sng" dirty="0"/>
              <a:t>活動その②　自分たちで出来る事を実践</a:t>
            </a:r>
            <a:endParaRPr kumimoji="1" lang="en-US" altLang="ja-JP" sz="1600" b="1" u="sng" dirty="0"/>
          </a:p>
        </p:txBody>
      </p:sp>
      <p:sp>
        <p:nvSpPr>
          <p:cNvPr id="32" name="テキスト ボックス 31">
            <a:extLst>
              <a:ext uri="{FF2B5EF4-FFF2-40B4-BE49-F238E27FC236}">
                <a16:creationId xmlns:a16="http://schemas.microsoft.com/office/drawing/2014/main" id="{C25B9958-9445-4E44-9865-FDABDE20E51E}"/>
              </a:ext>
            </a:extLst>
          </p:cNvPr>
          <p:cNvSpPr txBox="1"/>
          <p:nvPr/>
        </p:nvSpPr>
        <p:spPr>
          <a:xfrm>
            <a:off x="249017" y="7715151"/>
            <a:ext cx="4206428" cy="312265"/>
          </a:xfrm>
          <a:prstGeom prst="rect">
            <a:avLst/>
          </a:prstGeom>
          <a:noFill/>
        </p:spPr>
        <p:txBody>
          <a:bodyPr wrap="square" rtlCol="0">
            <a:spAutoFit/>
          </a:bodyPr>
          <a:lstStyle/>
          <a:p>
            <a:pPr algn="just">
              <a:lnSpc>
                <a:spcPts val="1700"/>
              </a:lnSpc>
            </a:pPr>
            <a:r>
              <a:rPr kumimoji="1" lang="ja-JP" altLang="en-US" sz="1600" b="1" u="sng" dirty="0"/>
              <a:t>活動その③ 「国安お助け隊」設立の検討</a:t>
            </a:r>
            <a:endParaRPr kumimoji="1" lang="en-US" altLang="ja-JP" sz="1600" b="1" u="sng" dirty="0"/>
          </a:p>
        </p:txBody>
      </p:sp>
      <p:sp>
        <p:nvSpPr>
          <p:cNvPr id="39" name="テキスト ボックス 38">
            <a:extLst>
              <a:ext uri="{FF2B5EF4-FFF2-40B4-BE49-F238E27FC236}">
                <a16:creationId xmlns:a16="http://schemas.microsoft.com/office/drawing/2014/main" id="{DD997C67-F214-4F64-AA5E-ECF6D119E6F9}"/>
              </a:ext>
            </a:extLst>
          </p:cNvPr>
          <p:cNvSpPr txBox="1"/>
          <p:nvPr/>
        </p:nvSpPr>
        <p:spPr>
          <a:xfrm>
            <a:off x="296033" y="6049687"/>
            <a:ext cx="4061290" cy="746358"/>
          </a:xfrm>
          <a:prstGeom prst="rect">
            <a:avLst/>
          </a:prstGeom>
          <a:noFill/>
        </p:spPr>
        <p:txBody>
          <a:bodyPr wrap="square">
            <a:spAutoFit/>
          </a:bodyPr>
          <a:lstStyle/>
          <a:p>
            <a:pPr algn="just">
              <a:lnSpc>
                <a:spcPts val="1700"/>
              </a:lnSpc>
            </a:pPr>
            <a:r>
              <a:rPr kumimoji="1" lang="ja-JP" altLang="en-US" sz="1400" dirty="0"/>
              <a:t>　</a:t>
            </a:r>
            <a:r>
              <a:rPr kumimoji="1" lang="ja-JP" altLang="en-US" sz="1200" dirty="0"/>
              <a:t>国安地区の困りごとや状況を把握するため、自治会をはじめとした各種団体への個別ヒアリング行い、国安地区の現状把握に努めました。</a:t>
            </a:r>
            <a:endParaRPr kumimoji="1" lang="ja-JP" altLang="en-US" sz="1400" dirty="0"/>
          </a:p>
        </p:txBody>
      </p:sp>
      <p:sp>
        <p:nvSpPr>
          <p:cNvPr id="41" name="テキスト ボックス 40">
            <a:extLst>
              <a:ext uri="{FF2B5EF4-FFF2-40B4-BE49-F238E27FC236}">
                <a16:creationId xmlns:a16="http://schemas.microsoft.com/office/drawing/2014/main" id="{233FF691-8DB9-493A-B36C-2D57E187C0E9}"/>
              </a:ext>
            </a:extLst>
          </p:cNvPr>
          <p:cNvSpPr txBox="1"/>
          <p:nvPr/>
        </p:nvSpPr>
        <p:spPr>
          <a:xfrm>
            <a:off x="325307" y="7150929"/>
            <a:ext cx="4061290" cy="528350"/>
          </a:xfrm>
          <a:prstGeom prst="rect">
            <a:avLst/>
          </a:prstGeom>
          <a:noFill/>
        </p:spPr>
        <p:txBody>
          <a:bodyPr wrap="square">
            <a:spAutoFit/>
          </a:bodyPr>
          <a:lstStyle/>
          <a:p>
            <a:pPr algn="just">
              <a:lnSpc>
                <a:spcPts val="1700"/>
              </a:lnSpc>
            </a:pPr>
            <a:r>
              <a:rPr kumimoji="1" lang="ja-JP" altLang="en-US" sz="1200" dirty="0"/>
              <a:t>　挨拶等の声がけを呼びかけるなどコロナ禍でも出来る活動に取り組みました。</a:t>
            </a:r>
          </a:p>
        </p:txBody>
      </p:sp>
      <p:sp>
        <p:nvSpPr>
          <p:cNvPr id="44" name="テキスト ボックス 43">
            <a:extLst>
              <a:ext uri="{FF2B5EF4-FFF2-40B4-BE49-F238E27FC236}">
                <a16:creationId xmlns:a16="http://schemas.microsoft.com/office/drawing/2014/main" id="{7D03C536-FD94-4770-BFAD-17CA5190E831}"/>
              </a:ext>
            </a:extLst>
          </p:cNvPr>
          <p:cNvSpPr txBox="1"/>
          <p:nvPr/>
        </p:nvSpPr>
        <p:spPr>
          <a:xfrm>
            <a:off x="334816" y="7975012"/>
            <a:ext cx="4061290" cy="964367"/>
          </a:xfrm>
          <a:prstGeom prst="rect">
            <a:avLst/>
          </a:prstGeom>
          <a:noFill/>
        </p:spPr>
        <p:txBody>
          <a:bodyPr wrap="square">
            <a:spAutoFit/>
          </a:bodyPr>
          <a:lstStyle/>
          <a:p>
            <a:pPr algn="just">
              <a:lnSpc>
                <a:spcPts val="1700"/>
              </a:lnSpc>
            </a:pPr>
            <a:r>
              <a:rPr kumimoji="1" lang="ja-JP" altLang="en-US" sz="1200" dirty="0"/>
              <a:t>　地域内の担い手不足という課題を解決するため、地域行事やイベントをサポートするボランティアスタッフの組織化を目指し、「国安お助け隊」の設立について検討を行いました。</a:t>
            </a:r>
            <a:r>
              <a:rPr kumimoji="1" lang="ja-JP" altLang="en-US" sz="1200" b="1" dirty="0"/>
              <a:t>（裏面参照）</a:t>
            </a:r>
          </a:p>
        </p:txBody>
      </p:sp>
      <p:pic>
        <p:nvPicPr>
          <p:cNvPr id="2" name="図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361" y="2852420"/>
            <a:ext cx="2112396" cy="1584296"/>
          </a:xfrm>
          <a:prstGeom prst="rect">
            <a:avLst/>
          </a:prstGeom>
          <a:ln>
            <a:noFill/>
          </a:ln>
          <a:effectLst>
            <a:softEdge rad="112500"/>
          </a:effectLst>
        </p:spPr>
      </p:pic>
      <p:pic>
        <p:nvPicPr>
          <p:cNvPr id="5" name="図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52026" y="4990731"/>
            <a:ext cx="2210370" cy="1657777"/>
          </a:xfrm>
          <a:prstGeom prst="rect">
            <a:avLst/>
          </a:prstGeom>
          <a:ln>
            <a:noFill/>
          </a:ln>
          <a:effectLst>
            <a:softEdge rad="112500"/>
          </a:effectLst>
        </p:spPr>
      </p:pic>
      <p:pic>
        <p:nvPicPr>
          <p:cNvPr id="6" name="図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22228" y="6996871"/>
            <a:ext cx="2277363" cy="1708022"/>
          </a:xfrm>
          <a:prstGeom prst="rect">
            <a:avLst/>
          </a:prstGeom>
          <a:ln>
            <a:noFill/>
          </a:ln>
          <a:effectLst>
            <a:softEdge rad="112500"/>
          </a:effectLst>
        </p:spPr>
      </p:pic>
      <p:sp>
        <p:nvSpPr>
          <p:cNvPr id="38" name="テキスト ボックス 37">
            <a:extLst>
              <a:ext uri="{FF2B5EF4-FFF2-40B4-BE49-F238E27FC236}">
                <a16:creationId xmlns:a16="http://schemas.microsoft.com/office/drawing/2014/main" id="{C25B9958-9445-4E44-9865-FDABDE20E51E}"/>
              </a:ext>
            </a:extLst>
          </p:cNvPr>
          <p:cNvSpPr txBox="1"/>
          <p:nvPr/>
        </p:nvSpPr>
        <p:spPr>
          <a:xfrm>
            <a:off x="139531" y="8933414"/>
            <a:ext cx="4206428" cy="312265"/>
          </a:xfrm>
          <a:prstGeom prst="rect">
            <a:avLst/>
          </a:prstGeom>
          <a:noFill/>
        </p:spPr>
        <p:txBody>
          <a:bodyPr wrap="square" rtlCol="0">
            <a:spAutoFit/>
          </a:bodyPr>
          <a:lstStyle/>
          <a:p>
            <a:pPr algn="just">
              <a:lnSpc>
                <a:spcPts val="1700"/>
              </a:lnSpc>
            </a:pPr>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今後の予定</a:t>
            </a:r>
            <a:r>
              <a:rPr kumimoji="1" lang="en-US" altLang="ja-JP" sz="1600" b="1" dirty="0">
                <a:latin typeface="HG丸ｺﾞｼｯｸM-PRO" panose="020F0600000000000000" pitchFamily="50" charset="-128"/>
                <a:ea typeface="HG丸ｺﾞｼｯｸM-PRO" panose="020F0600000000000000" pitchFamily="50" charset="-128"/>
              </a:rPr>
              <a:t>】</a:t>
            </a:r>
          </a:p>
        </p:txBody>
      </p:sp>
      <p:sp>
        <p:nvSpPr>
          <p:cNvPr id="40" name="テキスト ボックス 39">
            <a:extLst>
              <a:ext uri="{FF2B5EF4-FFF2-40B4-BE49-F238E27FC236}">
                <a16:creationId xmlns:a16="http://schemas.microsoft.com/office/drawing/2014/main" id="{7D03C536-FD94-4770-BFAD-17CA5190E831}"/>
              </a:ext>
            </a:extLst>
          </p:cNvPr>
          <p:cNvSpPr txBox="1"/>
          <p:nvPr/>
        </p:nvSpPr>
        <p:spPr>
          <a:xfrm>
            <a:off x="268827" y="9184566"/>
            <a:ext cx="6441712" cy="746358"/>
          </a:xfrm>
          <a:prstGeom prst="rect">
            <a:avLst/>
          </a:prstGeom>
          <a:noFill/>
        </p:spPr>
        <p:txBody>
          <a:bodyPr wrap="square">
            <a:spAutoFit/>
          </a:bodyPr>
          <a:lstStyle/>
          <a:p>
            <a:pPr algn="just">
              <a:lnSpc>
                <a:spcPts val="1700"/>
              </a:lnSpc>
            </a:pP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これまでのチーム</a:t>
            </a:r>
            <a:r>
              <a:rPr kumimoji="1" lang="en-US" altLang="ja-JP" sz="1200" dirty="0" smtClean="0">
                <a:latin typeface="HG丸ｺﾞｼｯｸM-PRO" panose="020F0600000000000000" pitchFamily="50" charset="-128"/>
                <a:ea typeface="HG丸ｺﾞｼｯｸM-PRO" panose="020F0600000000000000" pitchFamily="50" charset="-128"/>
              </a:rPr>
              <a:t>KUNIYASU</a:t>
            </a:r>
            <a:r>
              <a:rPr kumimoji="1" lang="ja-JP" altLang="en-US" sz="1200" dirty="0" smtClean="0">
                <a:latin typeface="HG丸ｺﾞｼｯｸM-PRO" panose="020F0600000000000000" pitchFamily="50" charset="-128"/>
                <a:ea typeface="HG丸ｺﾞｼｯｸM-PRO" panose="020F0600000000000000" pitchFamily="50" charset="-128"/>
              </a:rPr>
              <a:t>の取組発表やこれからの国安を皆で考えるための座談会を３月５日（土）１３：３０</a:t>
            </a:r>
            <a:r>
              <a:rPr kumimoji="1" lang="ja-JP" altLang="en-US" sz="1200" dirty="0" smtClean="0">
                <a:latin typeface="HG丸ｺﾞｼｯｸM-PRO" panose="020F0600000000000000" pitchFamily="50" charset="-128"/>
                <a:ea typeface="HG丸ｺﾞｼｯｸM-PRO" panose="020F0600000000000000" pitchFamily="50" charset="-128"/>
              </a:rPr>
              <a:t>から国安小学校体育館で開催</a:t>
            </a:r>
            <a:r>
              <a:rPr kumimoji="1" lang="ja-JP" altLang="en-US" sz="1200" dirty="0" smtClean="0">
                <a:latin typeface="HG丸ｺﾞｼｯｸM-PRO" panose="020F0600000000000000" pitchFamily="50" charset="-128"/>
                <a:ea typeface="HG丸ｺﾞｼｯｸM-PRO" panose="020F0600000000000000" pitchFamily="50" charset="-128"/>
              </a:rPr>
              <a:t>予定です。参加をご希望される場合は、国安公民館にお申込みください。</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64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B340517-054D-47FB-AE2C-315AF34B4A36}"/>
              </a:ext>
            </a:extLst>
          </p:cNvPr>
          <p:cNvSpPr/>
          <p:nvPr/>
        </p:nvSpPr>
        <p:spPr>
          <a:xfrm>
            <a:off x="331" y="2477765"/>
            <a:ext cx="6858000" cy="74282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草の上を歩いている人の足&#10;&#10;低い精度で自動的に生成された説明">
            <a:extLst>
              <a:ext uri="{FF2B5EF4-FFF2-40B4-BE49-F238E27FC236}">
                <a16:creationId xmlns:a16="http://schemas.microsoft.com/office/drawing/2014/main" id="{E0EF78F9-CDB6-472A-B4E2-081F3CAF3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46" y="746921"/>
            <a:ext cx="4888345" cy="3734989"/>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B4B1FEFE-ED86-4306-A40D-B51C45EEB895}"/>
              </a:ext>
            </a:extLst>
          </p:cNvPr>
          <p:cNvSpPr txBox="1"/>
          <p:nvPr/>
        </p:nvSpPr>
        <p:spPr>
          <a:xfrm>
            <a:off x="4156531" y="2510014"/>
            <a:ext cx="2584534" cy="1955728"/>
          </a:xfrm>
          <a:prstGeom prst="rect">
            <a:avLst/>
          </a:prstGeom>
          <a:noFill/>
        </p:spPr>
        <p:txBody>
          <a:bodyPr wrap="square" rtlCol="0">
            <a:spAutoFit/>
          </a:bodyPr>
          <a:lstStyle/>
          <a:p>
            <a:pPr>
              <a:lnSpc>
                <a:spcPts val="2100"/>
              </a:lnSpc>
            </a:pPr>
            <a:r>
              <a:rPr kumimoji="1" lang="ja-JP" altLang="en-US" sz="1400" dirty="0">
                <a:solidFill>
                  <a:schemeClr val="accent2"/>
                </a:solidFill>
                <a:latin typeface="HG丸ｺﾞｼｯｸM-PRO" panose="020F0600000000000000" pitchFamily="50" charset="-128"/>
                <a:ea typeface="HG丸ｺﾞｼｯｸM-PRO" panose="020F0600000000000000" pitchFamily="50" charset="-128"/>
              </a:rPr>
              <a:t>　国安地区内では、地域行事のスタッフ不足、役員のなり手不足が深刻な問題です。地域に貢献したい、活動したい住民の皆さん、是非「国安お助け隊」として力をお貸しください</a:t>
            </a:r>
            <a:r>
              <a:rPr kumimoji="1" lang="en-US" altLang="ja-JP" sz="1400" dirty="0">
                <a:solidFill>
                  <a:schemeClr val="accent2"/>
                </a:solidFill>
                <a:latin typeface="HG丸ｺﾞｼｯｸM-PRO" panose="020F0600000000000000" pitchFamily="50" charset="-128"/>
                <a:ea typeface="HG丸ｺﾞｼｯｸM-PRO" panose="020F0600000000000000" pitchFamily="50" charset="-128"/>
              </a:rPr>
              <a:t>‼</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27" name="四角形: 角を丸くする 26">
            <a:extLst>
              <a:ext uri="{FF2B5EF4-FFF2-40B4-BE49-F238E27FC236}">
                <a16:creationId xmlns:a16="http://schemas.microsoft.com/office/drawing/2014/main" id="{165ADA22-70D0-466E-BB89-F12239591A4C}"/>
              </a:ext>
            </a:extLst>
          </p:cNvPr>
          <p:cNvSpPr/>
          <p:nvPr/>
        </p:nvSpPr>
        <p:spPr>
          <a:xfrm>
            <a:off x="196972" y="4589021"/>
            <a:ext cx="6440288" cy="70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D13E666-1C39-4696-8679-2C273851D7F2}"/>
              </a:ext>
            </a:extLst>
          </p:cNvPr>
          <p:cNvSpPr txBox="1"/>
          <p:nvPr/>
        </p:nvSpPr>
        <p:spPr>
          <a:xfrm>
            <a:off x="1817095" y="4692984"/>
            <a:ext cx="4900688" cy="553998"/>
          </a:xfrm>
          <a:prstGeom prst="rect">
            <a:avLst/>
          </a:prstGeom>
          <a:noFill/>
        </p:spPr>
        <p:txBody>
          <a:bodyPr wrap="square">
            <a:spAutoFit/>
          </a:bodyPr>
          <a:lstStyle/>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居住地</a:t>
            </a:r>
            <a:r>
              <a:rPr kumimoji="1" lang="ja-JP" altLang="en-US" sz="1300" dirty="0" smtClean="0">
                <a:latin typeface="HG丸ｺﾞｼｯｸM-PRO" panose="020F0600000000000000" pitchFamily="50" charset="-128"/>
                <a:ea typeface="HG丸ｺﾞｼｯｸM-PRO" panose="020F0600000000000000" pitchFamily="50" charset="-128"/>
              </a:rPr>
              <a:t>や</a:t>
            </a:r>
            <a:r>
              <a:rPr kumimoji="1" lang="ja-JP" altLang="en-US" sz="1300" dirty="0">
                <a:latin typeface="HG丸ｺﾞｼｯｸM-PRO" panose="020F0600000000000000" pitchFamily="50" charset="-128"/>
                <a:ea typeface="HG丸ｺﾞｼｯｸM-PRO" panose="020F0600000000000000" pitchFamily="50" charset="-128"/>
              </a:rPr>
              <a:t>年齢等特に要件は定めません。ただし、行事やイベントの内容によっては、年齢制限等を設けることがあります。</a:t>
            </a:r>
            <a:endParaRPr lang="ja-JP" altLang="en-US" sz="1300" dirty="0">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EDF3C9FC-ABDF-4A26-B51A-2FA29F657F68}"/>
              </a:ext>
            </a:extLst>
          </p:cNvPr>
          <p:cNvSpPr/>
          <p:nvPr/>
        </p:nvSpPr>
        <p:spPr>
          <a:xfrm>
            <a:off x="192469" y="5494490"/>
            <a:ext cx="6440288" cy="871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F503268-487E-47C7-B3AD-347CAD01DD81}"/>
              </a:ext>
            </a:extLst>
          </p:cNvPr>
          <p:cNvSpPr txBox="1"/>
          <p:nvPr/>
        </p:nvSpPr>
        <p:spPr>
          <a:xfrm>
            <a:off x="1817095" y="5530632"/>
            <a:ext cx="4900688" cy="784830"/>
          </a:xfrm>
          <a:prstGeom prst="rect">
            <a:avLst/>
          </a:prstGeom>
          <a:noFill/>
        </p:spPr>
        <p:txBody>
          <a:bodyPr wrap="square">
            <a:spAutoFit/>
          </a:bodyPr>
          <a:lstStyle/>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国安地区の各種団体が主催する行事やイベントのボランティアスタッフ（例：運動会の準備や清掃活動のサポートなど、詳しい活動内容は主催団体が依頼</a:t>
            </a:r>
            <a:r>
              <a:rPr kumimoji="1" lang="ja-JP" altLang="en-US" sz="1300" dirty="0" smtClean="0">
                <a:latin typeface="HG丸ｺﾞｼｯｸM-PRO" panose="020F0600000000000000" pitchFamily="50" charset="-128"/>
                <a:ea typeface="HG丸ｺﾞｼｯｸM-PRO" panose="020F0600000000000000" pitchFamily="50" charset="-128"/>
              </a:rPr>
              <a:t>します。）</a:t>
            </a:r>
            <a:endParaRPr lang="ja-JP" altLang="en-US" sz="1300" dirty="0">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99C9EC7E-2A0E-4F25-8C5D-9C96F2363542}"/>
              </a:ext>
            </a:extLst>
          </p:cNvPr>
          <p:cNvSpPr/>
          <p:nvPr/>
        </p:nvSpPr>
        <p:spPr>
          <a:xfrm>
            <a:off x="196972" y="6587767"/>
            <a:ext cx="6440288" cy="2181263"/>
          </a:xfrm>
          <a:prstGeom prst="roundRect">
            <a:avLst>
              <a:gd name="adj" fmla="val 97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AEACE27-3BE1-4B58-A724-743F79B5DB32}"/>
              </a:ext>
            </a:extLst>
          </p:cNvPr>
          <p:cNvSpPr txBox="1"/>
          <p:nvPr/>
        </p:nvSpPr>
        <p:spPr>
          <a:xfrm>
            <a:off x="1787089" y="6651462"/>
            <a:ext cx="4900688" cy="784830"/>
          </a:xfrm>
          <a:prstGeom prst="rect">
            <a:avLst/>
          </a:prstGeom>
          <a:noFill/>
        </p:spPr>
        <p:txBody>
          <a:bodyPr wrap="square">
            <a:spAutoFit/>
          </a:bodyPr>
          <a:lstStyle/>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➀</a:t>
            </a:r>
            <a:r>
              <a:rPr kumimoji="1" lang="ja-JP" altLang="en-US" sz="1300" dirty="0" smtClean="0">
                <a:latin typeface="HG丸ｺﾞｼｯｸM-PRO" panose="020F0600000000000000" pitchFamily="50" charset="-128"/>
                <a:ea typeface="HG丸ｺﾞｼｯｸM-PRO" panose="020F0600000000000000" pitchFamily="50" charset="-128"/>
              </a:rPr>
              <a:t>お助け隊</a:t>
            </a:r>
            <a:r>
              <a:rPr kumimoji="1" lang="ja-JP" altLang="en-US" sz="1300" dirty="0">
                <a:latin typeface="HG丸ｺﾞｼｯｸM-PRO" panose="020F0600000000000000" pitchFamily="50" charset="-128"/>
                <a:ea typeface="HG丸ｺﾞｼｯｸM-PRO" panose="020F0600000000000000" pitchFamily="50" charset="-128"/>
              </a:rPr>
              <a:t>スタッフ</a:t>
            </a:r>
            <a:r>
              <a:rPr kumimoji="1" lang="ja-JP" altLang="en-US" sz="1300" dirty="0" smtClean="0">
                <a:latin typeface="HG丸ｺﾞｼｯｸM-PRO" panose="020F0600000000000000" pitchFamily="50" charset="-128"/>
                <a:ea typeface="HG丸ｺﾞｼｯｸM-PRO" panose="020F0600000000000000" pitchFamily="50" charset="-128"/>
              </a:rPr>
              <a:t>としてご協力いただける方は、所定</a:t>
            </a:r>
            <a:r>
              <a:rPr kumimoji="1" lang="ja-JP" altLang="en-US" sz="1300" dirty="0">
                <a:latin typeface="HG丸ｺﾞｼｯｸM-PRO" panose="020F0600000000000000" pitchFamily="50" charset="-128"/>
                <a:ea typeface="HG丸ｺﾞｼｯｸM-PRO" panose="020F0600000000000000" pitchFamily="50" charset="-128"/>
              </a:rPr>
              <a:t>の「</a:t>
            </a:r>
            <a:r>
              <a:rPr kumimoji="1" lang="ja-JP" altLang="en-US" sz="1300" dirty="0" smtClean="0">
                <a:latin typeface="HG丸ｺﾞｼｯｸM-PRO" panose="020F0600000000000000" pitchFamily="50" charset="-128"/>
                <a:ea typeface="HG丸ｺﾞｼｯｸM-PRO" panose="020F0600000000000000" pitchFamily="50" charset="-128"/>
              </a:rPr>
              <a:t>ス　</a:t>
            </a:r>
            <a:endParaRPr kumimoji="1" lang="en-US" altLang="ja-JP" sz="1300" dirty="0" smtClean="0">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　</a:t>
            </a:r>
            <a:r>
              <a:rPr kumimoji="1" lang="ja-JP" altLang="en-US" sz="1300" dirty="0" smtClean="0">
                <a:latin typeface="HG丸ｺﾞｼｯｸM-PRO" panose="020F0600000000000000" pitchFamily="50" charset="-128"/>
                <a:ea typeface="HG丸ｺﾞｼｯｸM-PRO" panose="020F0600000000000000" pitchFamily="50" charset="-128"/>
              </a:rPr>
              <a:t>タッフ</a:t>
            </a:r>
            <a:r>
              <a:rPr kumimoji="1" lang="ja-JP" altLang="en-US" sz="1300" dirty="0" smtClean="0">
                <a:latin typeface="HG丸ｺﾞｼｯｸM-PRO" panose="020F0600000000000000" pitchFamily="50" charset="-128"/>
                <a:ea typeface="HG丸ｺﾞｼｯｸM-PRO" panose="020F0600000000000000" pitchFamily="50" charset="-128"/>
              </a:rPr>
              <a:t>登録届</a:t>
            </a:r>
            <a:r>
              <a:rPr kumimoji="1" lang="ja-JP" altLang="en-US" sz="1300" dirty="0">
                <a:latin typeface="HG丸ｺﾞｼｯｸM-PRO" panose="020F0600000000000000" pitchFamily="50" charset="-128"/>
                <a:ea typeface="HG丸ｺﾞｼｯｸM-PRO" panose="020F0600000000000000" pitchFamily="50" charset="-128"/>
              </a:rPr>
              <a:t>」を記入し、国安公民館までお持ちください</a:t>
            </a:r>
            <a:r>
              <a:rPr kumimoji="1" lang="ja-JP" altLang="en-US" sz="1300" dirty="0" smtClean="0">
                <a:latin typeface="HG丸ｺﾞｼｯｸM-PRO" panose="020F0600000000000000" pitchFamily="50" charset="-128"/>
                <a:ea typeface="HG丸ｺﾞｼｯｸM-PRO" panose="020F0600000000000000" pitchFamily="50" charset="-128"/>
              </a:rPr>
              <a:t>。</a:t>
            </a:r>
            <a:endParaRPr kumimoji="1" lang="en-US" altLang="ja-JP" sz="1300" dirty="0" smtClean="0">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300" dirty="0" smtClean="0">
                <a:latin typeface="HG丸ｺﾞｼｯｸM-PRO" panose="020F0600000000000000" pitchFamily="50" charset="-128"/>
                <a:ea typeface="HG丸ｺﾞｼｯｸM-PRO" panose="020F0600000000000000" pitchFamily="50" charset="-128"/>
              </a:rPr>
              <a:t>　（</a:t>
            </a:r>
            <a:r>
              <a:rPr kumimoji="1" lang="en-US" altLang="ja-JP" sz="1300" dirty="0" smtClean="0">
                <a:latin typeface="HG丸ｺﾞｼｯｸM-PRO" panose="020F0600000000000000" pitchFamily="50" charset="-128"/>
                <a:ea typeface="HG丸ｺﾞｼｯｸM-PRO" panose="020F0600000000000000" pitchFamily="50" charset="-128"/>
              </a:rPr>
              <a:t>※</a:t>
            </a:r>
            <a:r>
              <a:rPr kumimoji="1" lang="ja-JP" altLang="en-US" sz="1300" dirty="0" smtClean="0">
                <a:latin typeface="HG丸ｺﾞｼｯｸM-PRO" panose="020F0600000000000000" pitchFamily="50" charset="-128"/>
                <a:ea typeface="HG丸ｺﾞｼｯｸM-PRO" panose="020F0600000000000000" pitchFamily="50" charset="-128"/>
              </a:rPr>
              <a:t>登録届は公民館で配布しています。）</a:t>
            </a:r>
            <a:endParaRPr kumimoji="1" lang="en-US" altLang="ja-JP" sz="1300"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7FA58045-3341-43D9-9B6D-9C2C316C440D}"/>
              </a:ext>
            </a:extLst>
          </p:cNvPr>
          <p:cNvSpPr txBox="1"/>
          <p:nvPr/>
        </p:nvSpPr>
        <p:spPr>
          <a:xfrm>
            <a:off x="1777192" y="7449682"/>
            <a:ext cx="4900688" cy="784830"/>
          </a:xfrm>
          <a:prstGeom prst="rect">
            <a:avLst/>
          </a:prstGeom>
          <a:noFill/>
        </p:spPr>
        <p:txBody>
          <a:bodyPr wrap="square">
            <a:spAutoFit/>
          </a:bodyPr>
          <a:lstStyle/>
          <a:p>
            <a:pPr>
              <a:lnSpc>
                <a:spcPts val="1800"/>
              </a:lnSpc>
            </a:pPr>
            <a:r>
              <a:rPr kumimoji="1" lang="ja-JP" altLang="en-US" sz="1300" dirty="0" smtClean="0">
                <a:latin typeface="HG丸ｺﾞｼｯｸM-PRO" panose="020F0600000000000000" pitchFamily="50" charset="-128"/>
                <a:ea typeface="HG丸ｺﾞｼｯｸM-PRO" panose="020F0600000000000000" pitchFamily="50" charset="-128"/>
              </a:rPr>
              <a:t>➁協力依頼</a:t>
            </a:r>
            <a:r>
              <a:rPr kumimoji="1" lang="ja-JP" altLang="en-US" sz="1300" dirty="0">
                <a:latin typeface="HG丸ｺﾞｼｯｸM-PRO" panose="020F0600000000000000" pitchFamily="50" charset="-128"/>
                <a:ea typeface="HG丸ｺﾞｼｯｸM-PRO" panose="020F0600000000000000" pitchFamily="50" charset="-128"/>
              </a:rPr>
              <a:t>があった行事・イベント情報</a:t>
            </a:r>
            <a:r>
              <a:rPr kumimoji="1" lang="ja-JP" altLang="en-US" sz="1300" dirty="0" smtClean="0">
                <a:latin typeface="HG丸ｺﾞｼｯｸM-PRO" panose="020F0600000000000000" pitchFamily="50" charset="-128"/>
                <a:ea typeface="HG丸ｺﾞｼｯｸM-PRO" panose="020F0600000000000000" pitchFamily="50" charset="-128"/>
              </a:rPr>
              <a:t>を登録者に通知</a:t>
            </a:r>
            <a:r>
              <a:rPr kumimoji="1" lang="ja-JP" altLang="en-US" sz="1300" dirty="0">
                <a:latin typeface="HG丸ｺﾞｼｯｸM-PRO" panose="020F0600000000000000" pitchFamily="50" charset="-128"/>
                <a:ea typeface="HG丸ｺﾞｼｯｸM-PRO" panose="020F0600000000000000" pitchFamily="50" charset="-128"/>
              </a:rPr>
              <a:t>します</a:t>
            </a:r>
            <a:r>
              <a:rPr kumimoji="1" lang="ja-JP" altLang="en-US" sz="1300" dirty="0" smtClean="0">
                <a:latin typeface="HG丸ｺﾞｼｯｸM-PRO" panose="020F0600000000000000" pitchFamily="50" charset="-128"/>
                <a:ea typeface="HG丸ｺﾞｼｯｸM-PRO" panose="020F0600000000000000" pitchFamily="50" charset="-128"/>
              </a:rPr>
              <a:t>。　</a:t>
            </a:r>
            <a:endParaRPr kumimoji="1" lang="en-US" altLang="ja-JP" sz="1300" dirty="0" smtClean="0">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　</a:t>
            </a:r>
            <a:r>
              <a:rPr kumimoji="1" lang="ja-JP" altLang="en-US" sz="1300" dirty="0" smtClean="0">
                <a:latin typeface="HG丸ｺﾞｼｯｸM-PRO" panose="020F0600000000000000" pitchFamily="50" charset="-128"/>
                <a:ea typeface="HG丸ｺﾞｼｯｸM-PRO" panose="020F0600000000000000" pitchFamily="50" charset="-128"/>
              </a:rPr>
              <a:t>募集</a:t>
            </a:r>
            <a:r>
              <a:rPr kumimoji="1" lang="ja-JP" altLang="en-US" sz="1300" dirty="0">
                <a:latin typeface="HG丸ｺﾞｼｯｸM-PRO" panose="020F0600000000000000" pitchFamily="50" charset="-128"/>
                <a:ea typeface="HG丸ｺﾞｼｯｸM-PRO" panose="020F0600000000000000" pitchFamily="50" charset="-128"/>
              </a:rPr>
              <a:t>〆切までに参加届を提出してください</a:t>
            </a:r>
            <a:r>
              <a:rPr kumimoji="1" lang="ja-JP" altLang="en-US" sz="1300" dirty="0" smtClean="0">
                <a:latin typeface="HG丸ｺﾞｼｯｸM-PRO" panose="020F0600000000000000" pitchFamily="50" charset="-128"/>
                <a:ea typeface="HG丸ｺﾞｼｯｸM-PRO" panose="020F0600000000000000" pitchFamily="50" charset="-128"/>
              </a:rPr>
              <a:t>。</a:t>
            </a:r>
            <a:endParaRPr kumimoji="1" lang="en-US" altLang="ja-JP" sz="1300" dirty="0" smtClean="0">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300" dirty="0" smtClean="0">
                <a:latin typeface="HG丸ｺﾞｼｯｸM-PRO" panose="020F0600000000000000" pitchFamily="50" charset="-128"/>
                <a:ea typeface="HG丸ｺﾞｼｯｸM-PRO" panose="020F0600000000000000" pitchFamily="50" charset="-128"/>
              </a:rPr>
              <a:t>　（</a:t>
            </a:r>
            <a:r>
              <a:rPr kumimoji="1" lang="en-US" altLang="ja-JP" sz="1300" dirty="0" smtClean="0">
                <a:latin typeface="HG丸ｺﾞｼｯｸM-PRO" panose="020F0600000000000000" pitchFamily="50" charset="-128"/>
                <a:ea typeface="HG丸ｺﾞｼｯｸM-PRO" panose="020F0600000000000000" pitchFamily="50" charset="-128"/>
              </a:rPr>
              <a:t>※</a:t>
            </a:r>
            <a:r>
              <a:rPr kumimoji="1" lang="ja-JP" altLang="en-US" sz="1300" dirty="0" smtClean="0">
                <a:latin typeface="HG丸ｺﾞｼｯｸM-PRO" panose="020F0600000000000000" pitchFamily="50" charset="-128"/>
                <a:ea typeface="HG丸ｺﾞｼｯｸM-PRO" panose="020F0600000000000000" pitchFamily="50" charset="-128"/>
              </a:rPr>
              <a:t>通知</a:t>
            </a:r>
            <a:r>
              <a:rPr kumimoji="1" lang="ja-JP" altLang="en-US" sz="1300" dirty="0">
                <a:latin typeface="HG丸ｺﾞｼｯｸM-PRO" panose="020F0600000000000000" pitchFamily="50" charset="-128"/>
                <a:ea typeface="HG丸ｺﾞｼｯｸM-PRO" panose="020F0600000000000000" pitchFamily="50" charset="-128"/>
              </a:rPr>
              <a:t>方法や提出方法は後日お伝えします</a:t>
            </a:r>
            <a:r>
              <a:rPr kumimoji="1" lang="ja-JP" altLang="en-US" sz="1300" dirty="0" smtClean="0">
                <a:latin typeface="HG丸ｺﾞｼｯｸM-PRO" panose="020F0600000000000000" pitchFamily="50" charset="-128"/>
                <a:ea typeface="HG丸ｺﾞｼｯｸM-PRO" panose="020F0600000000000000" pitchFamily="50" charset="-128"/>
              </a:rPr>
              <a:t>。）</a:t>
            </a:r>
            <a:endParaRPr lang="ja-JP" altLang="en-US" sz="1300" dirty="0">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34BF6DB4-6A48-4172-8D26-594AC68F4F85}"/>
              </a:ext>
            </a:extLst>
          </p:cNvPr>
          <p:cNvSpPr txBox="1"/>
          <p:nvPr/>
        </p:nvSpPr>
        <p:spPr>
          <a:xfrm>
            <a:off x="1777192" y="8239034"/>
            <a:ext cx="4900688" cy="524439"/>
          </a:xfrm>
          <a:prstGeom prst="rect">
            <a:avLst/>
          </a:prstGeom>
          <a:noFill/>
        </p:spPr>
        <p:txBody>
          <a:bodyPr wrap="square">
            <a:spAutoFit/>
          </a:bodyPr>
          <a:lstStyle/>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➂</a:t>
            </a:r>
            <a:r>
              <a:rPr kumimoji="1" lang="ja-JP" altLang="en-US" sz="1300" dirty="0" smtClean="0">
                <a:latin typeface="HG丸ｺﾞｼｯｸM-PRO" panose="020F0600000000000000" pitchFamily="50" charset="-128"/>
                <a:ea typeface="HG丸ｺﾞｼｯｸM-PRO" panose="020F0600000000000000" pitchFamily="50" charset="-128"/>
              </a:rPr>
              <a:t>主催者と行事・イベントに参加</a:t>
            </a:r>
            <a:r>
              <a:rPr kumimoji="1" lang="ja-JP" altLang="en-US" sz="1300" dirty="0">
                <a:latin typeface="HG丸ｺﾞｼｯｸM-PRO" panose="020F0600000000000000" pitchFamily="50" charset="-128"/>
                <a:ea typeface="HG丸ｺﾞｼｯｸM-PRO" panose="020F0600000000000000" pitchFamily="50" charset="-128"/>
              </a:rPr>
              <a:t>するお助け</a:t>
            </a:r>
            <a:r>
              <a:rPr kumimoji="1" lang="ja-JP" altLang="en-US" sz="1300" dirty="0" smtClean="0">
                <a:latin typeface="HG丸ｺﾞｼｯｸM-PRO" panose="020F0600000000000000" pitchFamily="50" charset="-128"/>
                <a:ea typeface="HG丸ｺﾞｼｯｸM-PRO" panose="020F0600000000000000" pitchFamily="50" charset="-128"/>
              </a:rPr>
              <a:t>隊スタッフで</a:t>
            </a:r>
            <a:r>
              <a:rPr kumimoji="1" lang="ja-JP" altLang="en-US" sz="1300" dirty="0" smtClean="0">
                <a:latin typeface="HG丸ｺﾞｼｯｸM-PRO" panose="020F0600000000000000" pitchFamily="50" charset="-128"/>
                <a:ea typeface="HG丸ｺﾞｼｯｸM-PRO" panose="020F0600000000000000" pitchFamily="50" charset="-128"/>
              </a:rPr>
              <a:t>事前</a:t>
            </a:r>
            <a:endParaRPr kumimoji="1" lang="en-US" altLang="ja-JP" sz="1300" dirty="0" smtClean="0">
              <a:latin typeface="HG丸ｺﾞｼｯｸM-PRO" panose="020F0600000000000000" pitchFamily="50" charset="-128"/>
              <a:ea typeface="HG丸ｺﾞｼｯｸM-PRO" panose="020F0600000000000000" pitchFamily="50" charset="-128"/>
            </a:endParaRPr>
          </a:p>
          <a:p>
            <a:pPr>
              <a:lnSpc>
                <a:spcPts val="1800"/>
              </a:lnSpc>
            </a:pPr>
            <a:r>
              <a:rPr kumimoji="1" lang="ja-JP" altLang="en-US" sz="1300" dirty="0">
                <a:latin typeface="HG丸ｺﾞｼｯｸM-PRO" panose="020F0600000000000000" pitchFamily="50" charset="-128"/>
                <a:ea typeface="HG丸ｺﾞｼｯｸM-PRO" panose="020F0600000000000000" pitchFamily="50" charset="-128"/>
              </a:rPr>
              <a:t>　</a:t>
            </a:r>
            <a:r>
              <a:rPr kumimoji="1" lang="ja-JP" altLang="en-US" sz="1300" dirty="0" smtClean="0">
                <a:latin typeface="HG丸ｺﾞｼｯｸM-PRO" panose="020F0600000000000000" pitchFamily="50" charset="-128"/>
                <a:ea typeface="HG丸ｺﾞｼｯｸM-PRO" panose="020F0600000000000000" pitchFamily="50" charset="-128"/>
              </a:rPr>
              <a:t>打合せ</a:t>
            </a:r>
            <a:r>
              <a:rPr kumimoji="1" lang="ja-JP" altLang="en-US" sz="1300" dirty="0" smtClean="0">
                <a:latin typeface="HG丸ｺﾞｼｯｸM-PRO" panose="020F0600000000000000" pitchFamily="50" charset="-128"/>
                <a:ea typeface="HG丸ｺﾞｼｯｸM-PRO" panose="020F0600000000000000" pitchFamily="50" charset="-128"/>
              </a:rPr>
              <a:t>を行います。</a:t>
            </a:r>
            <a:endParaRPr lang="ja-JP" altLang="en-US" sz="1300" dirty="0">
              <a:latin typeface="HG丸ｺﾞｼｯｸM-PRO" panose="020F0600000000000000" pitchFamily="50" charset="-128"/>
              <a:ea typeface="HG丸ｺﾞｼｯｸM-PRO" panose="020F0600000000000000" pitchFamily="50" charset="-128"/>
            </a:endParaRPr>
          </a:p>
        </p:txBody>
      </p:sp>
      <p:sp>
        <p:nvSpPr>
          <p:cNvPr id="41" name="四角形: 角を丸くする 40">
            <a:extLst>
              <a:ext uri="{FF2B5EF4-FFF2-40B4-BE49-F238E27FC236}">
                <a16:creationId xmlns:a16="http://schemas.microsoft.com/office/drawing/2014/main" id="{A6D3A82B-8253-4D75-B37D-62F5ECF82D94}"/>
              </a:ext>
            </a:extLst>
          </p:cNvPr>
          <p:cNvSpPr/>
          <p:nvPr/>
        </p:nvSpPr>
        <p:spPr>
          <a:xfrm>
            <a:off x="192470" y="8965579"/>
            <a:ext cx="6440288" cy="655399"/>
          </a:xfrm>
          <a:prstGeom prst="roundRect">
            <a:avLst>
              <a:gd name="adj" fmla="val 300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97B83D6A-0837-4715-804A-58340087909E}"/>
              </a:ext>
            </a:extLst>
          </p:cNvPr>
          <p:cNvSpPr txBox="1"/>
          <p:nvPr/>
        </p:nvSpPr>
        <p:spPr>
          <a:xfrm>
            <a:off x="1691839" y="8997640"/>
            <a:ext cx="5085375" cy="584775"/>
          </a:xfrm>
          <a:prstGeom prst="rect">
            <a:avLst/>
          </a:prstGeom>
          <a:noFill/>
        </p:spPr>
        <p:txBody>
          <a:bodyPr wrap="square">
            <a:spAutoFit/>
          </a:bodyPr>
          <a:lstStyle/>
          <a:p>
            <a:pPr marL="457200" indent="-457200" algn="just"/>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➀</a:t>
            </a:r>
            <a:r>
              <a:rPr lang="ja-JP" altLang="ja-JP" sz="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登録</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した個人情報については、国安お助け隊の管理・運営以外の目的では使用しません。</a:t>
            </a:r>
            <a:endPar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57200" indent="-457200" algn="just"/>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➁</a:t>
            </a:r>
            <a:r>
              <a:rPr lang="ja-JP" altLang="ja-JP" sz="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スタッフ</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希望者が安心して行事・イベントに参加できるよう管理者と主催者は十分な協議を行います。</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57200" indent="-457200" algn="just"/>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➂</a:t>
            </a:r>
            <a:r>
              <a:rPr lang="ja-JP" altLang="ja-JP" sz="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主催者</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が国安お助け隊を通じて入手した個人情報を使用できるのは行事、イベント終了までの期間と</a:t>
            </a:r>
            <a:endPar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57200" indent="-457200" algn="just"/>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し、入手した個人情報は行事、イベント終了後に廃棄していただきます。</a:t>
            </a:r>
          </a:p>
        </p:txBody>
      </p:sp>
      <p:sp>
        <p:nvSpPr>
          <p:cNvPr id="44" name="テキスト ボックス 43">
            <a:extLst>
              <a:ext uri="{FF2B5EF4-FFF2-40B4-BE49-F238E27FC236}">
                <a16:creationId xmlns:a16="http://schemas.microsoft.com/office/drawing/2014/main" id="{B6BD5EB2-F3E1-4F3B-9761-BC8BBE499A2C}"/>
              </a:ext>
            </a:extLst>
          </p:cNvPr>
          <p:cNvSpPr txBox="1"/>
          <p:nvPr/>
        </p:nvSpPr>
        <p:spPr>
          <a:xfrm>
            <a:off x="236919" y="9609316"/>
            <a:ext cx="6957392" cy="276999"/>
          </a:xfrm>
          <a:prstGeom prst="rect">
            <a:avLst/>
          </a:prstGeom>
          <a:noFill/>
        </p:spPr>
        <p:txBody>
          <a:bodyPr wrap="square">
            <a:spAutoFit/>
          </a:bodyPr>
          <a:lstStyle/>
          <a:p>
            <a:pPr marL="457200" indent="-457200" algn="just"/>
            <a:r>
              <a:rPr lang="ja-JP" altLang="en-US" sz="11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管理責任団体：</a:t>
            </a:r>
            <a:r>
              <a:rPr lang="ja-JP" altLang="en-US"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チーム</a:t>
            </a:r>
            <a:r>
              <a:rPr lang="en-US" altLang="ja-JP"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KUNIYASU</a:t>
            </a:r>
            <a:r>
              <a:rPr lang="ja-JP" altLang="en-US"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問合せ先：</a:t>
            </a:r>
            <a:r>
              <a:rPr lang="ja-JP" altLang="en-US"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国安公民館 </a:t>
            </a:r>
            <a:r>
              <a:rPr lang="en-US" altLang="ja-JP"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TEL/FAX</a:t>
            </a:r>
            <a:r>
              <a:rPr lang="ja-JP" altLang="en-US"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b="0" i="0" dirty="0">
                <a:solidFill>
                  <a:schemeClr val="accent2"/>
                </a:solidFill>
                <a:effectLst/>
                <a:latin typeface="HG丸ｺﾞｼｯｸM-PRO" panose="020F0600000000000000" pitchFamily="50" charset="-128"/>
                <a:ea typeface="HG丸ｺﾞｼｯｸM-PRO" panose="020F0600000000000000" pitchFamily="50" charset="-128"/>
              </a:rPr>
              <a:t>0898-66-5028</a:t>
            </a:r>
            <a:endParaRPr lang="ja-JP" altLang="ja-JP" sz="1200" kern="100" dirty="0">
              <a:solidFill>
                <a:schemeClr val="accent2"/>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0253AAD2-1655-4E6F-B087-EF2C04AD40B9}"/>
              </a:ext>
            </a:extLst>
          </p:cNvPr>
          <p:cNvSpPr txBox="1"/>
          <p:nvPr/>
        </p:nvSpPr>
        <p:spPr>
          <a:xfrm>
            <a:off x="2386898" y="-56852"/>
            <a:ext cx="4339651" cy="2585323"/>
          </a:xfrm>
          <a:prstGeom prst="rect">
            <a:avLst/>
          </a:prstGeom>
          <a:noFill/>
        </p:spPr>
        <p:txBody>
          <a:bodyPr wrap="none" rtlCol="0">
            <a:spAutoFit/>
          </a:bodyPr>
          <a:lstStyle/>
          <a:p>
            <a:pPr algn="r"/>
            <a:r>
              <a:rPr kumimoji="1" lang="ja-JP" altLang="en-US" sz="5400" dirty="0">
                <a:solidFill>
                  <a:schemeClr val="accent6"/>
                </a:solidFill>
                <a:latin typeface="HG丸ｺﾞｼｯｸM-PRO" panose="020F0600000000000000" pitchFamily="50" charset="-128"/>
                <a:ea typeface="HG丸ｺﾞｼｯｸM-PRO" panose="020F0600000000000000" pitchFamily="50" charset="-128"/>
              </a:rPr>
              <a:t>国安お助け隊</a:t>
            </a:r>
            <a:endParaRPr kumimoji="1" lang="en-US" altLang="ja-JP" sz="5400" dirty="0">
              <a:solidFill>
                <a:schemeClr val="accent6"/>
              </a:solidFill>
              <a:latin typeface="HG丸ｺﾞｼｯｸM-PRO" panose="020F0600000000000000" pitchFamily="50" charset="-128"/>
              <a:ea typeface="HG丸ｺﾞｼｯｸM-PRO" panose="020F0600000000000000" pitchFamily="50" charset="-128"/>
            </a:endParaRPr>
          </a:p>
          <a:p>
            <a:pPr algn="r"/>
            <a:r>
              <a:rPr kumimoji="1" lang="ja-JP" altLang="en-US" sz="5400" dirty="0">
                <a:solidFill>
                  <a:schemeClr val="accent6"/>
                </a:solidFill>
                <a:latin typeface="HG丸ｺﾞｼｯｸM-PRO" panose="020F0600000000000000" pitchFamily="50" charset="-128"/>
                <a:ea typeface="HG丸ｺﾞｼｯｸM-PRO" panose="020F0600000000000000" pitchFamily="50" charset="-128"/>
              </a:rPr>
              <a:t>スタッフ</a:t>
            </a:r>
            <a:endParaRPr kumimoji="1" lang="en-US" altLang="ja-JP" sz="5400" dirty="0">
              <a:solidFill>
                <a:schemeClr val="accent6"/>
              </a:solidFill>
              <a:latin typeface="HG丸ｺﾞｼｯｸM-PRO" panose="020F0600000000000000" pitchFamily="50" charset="-128"/>
              <a:ea typeface="HG丸ｺﾞｼｯｸM-PRO" panose="020F0600000000000000" pitchFamily="50" charset="-128"/>
            </a:endParaRPr>
          </a:p>
          <a:p>
            <a:pPr algn="r"/>
            <a:r>
              <a:rPr kumimoji="1" lang="ja-JP" altLang="en-US" sz="5400" dirty="0">
                <a:solidFill>
                  <a:schemeClr val="accent6"/>
                </a:solidFill>
                <a:latin typeface="HG丸ｺﾞｼｯｸM-PRO" panose="020F0600000000000000" pitchFamily="50" charset="-128"/>
                <a:ea typeface="HG丸ｺﾞｼｯｸM-PRO" panose="020F0600000000000000" pitchFamily="50" charset="-128"/>
              </a:rPr>
              <a:t>募集</a:t>
            </a:r>
            <a:r>
              <a:rPr kumimoji="1" lang="en-US" altLang="ja-JP" sz="5400" dirty="0">
                <a:solidFill>
                  <a:schemeClr val="accent6"/>
                </a:solidFill>
                <a:latin typeface="HG丸ｺﾞｼｯｸM-PRO" panose="020F0600000000000000" pitchFamily="50" charset="-128"/>
                <a:ea typeface="HG丸ｺﾞｼｯｸM-PRO" panose="020F0600000000000000" pitchFamily="50" charset="-128"/>
              </a:rPr>
              <a:t>‼</a:t>
            </a:r>
            <a:endParaRPr kumimoji="1" lang="ja-JP" altLang="en-US" sz="5400"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07B2DDD4-8328-441F-B65D-C31A825D61A1}"/>
              </a:ext>
            </a:extLst>
          </p:cNvPr>
          <p:cNvSpPr txBox="1"/>
          <p:nvPr/>
        </p:nvSpPr>
        <p:spPr>
          <a:xfrm>
            <a:off x="20651" y="194220"/>
            <a:ext cx="2462534" cy="461665"/>
          </a:xfrm>
          <a:prstGeom prst="rect">
            <a:avLst/>
          </a:prstGeom>
          <a:noFill/>
        </p:spPr>
        <p:txBody>
          <a:bodyPr wrap="none" rtlCol="0">
            <a:spAutoFit/>
          </a:bodyPr>
          <a:lstStyle/>
          <a:p>
            <a:pPr algn="r"/>
            <a:r>
              <a:rPr kumimoji="1" lang="ja-JP" altLang="en-US" sz="2400" dirty="0">
                <a:solidFill>
                  <a:schemeClr val="accent6"/>
                </a:solidFill>
                <a:latin typeface="HGS創英角ｺﾞｼｯｸUB" panose="020B0900000000000000" pitchFamily="50" charset="-128"/>
                <a:ea typeface="HGS創英角ｺﾞｼｯｸUB" panose="020B0900000000000000" pitchFamily="50" charset="-128"/>
              </a:rPr>
              <a:t>チーム</a:t>
            </a:r>
            <a:r>
              <a:rPr kumimoji="1" lang="en-US" altLang="ja-JP" sz="2400" dirty="0">
                <a:solidFill>
                  <a:schemeClr val="accent6"/>
                </a:solidFill>
                <a:latin typeface="HGS創英角ｺﾞｼｯｸUB" panose="020B0900000000000000" pitchFamily="50" charset="-128"/>
                <a:ea typeface="HGS創英角ｺﾞｼｯｸUB" panose="020B0900000000000000" pitchFamily="50" charset="-128"/>
              </a:rPr>
              <a:t>KUNIYASU</a:t>
            </a:r>
            <a:endParaRPr kumimoji="1" lang="ja-JP" altLang="en-US" sz="2400" dirty="0">
              <a:solidFill>
                <a:schemeClr val="accent6"/>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a:extLst>
              <a:ext uri="{FF2B5EF4-FFF2-40B4-BE49-F238E27FC236}">
                <a16:creationId xmlns:a16="http://schemas.microsoft.com/office/drawing/2014/main" id="{D2B14905-5C96-4892-B8D3-25CCFDD613FE}"/>
              </a:ext>
            </a:extLst>
          </p:cNvPr>
          <p:cNvSpPr txBox="1"/>
          <p:nvPr/>
        </p:nvSpPr>
        <p:spPr>
          <a:xfrm>
            <a:off x="277789" y="4756719"/>
            <a:ext cx="1467068" cy="400110"/>
          </a:xfrm>
          <a:prstGeom prst="rect">
            <a:avLst/>
          </a:prstGeom>
          <a:noFill/>
        </p:spPr>
        <p:txBody>
          <a:bodyPr wrap="none" rtlCol="0">
            <a:spAutoFit/>
          </a:bodyPr>
          <a:lstStyle/>
          <a:p>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募集対象者</a:t>
            </a:r>
          </a:p>
        </p:txBody>
      </p:sp>
      <p:sp>
        <p:nvSpPr>
          <p:cNvPr id="38" name="テキスト ボックス 37">
            <a:extLst>
              <a:ext uri="{FF2B5EF4-FFF2-40B4-BE49-F238E27FC236}">
                <a16:creationId xmlns:a16="http://schemas.microsoft.com/office/drawing/2014/main" id="{E8845B06-A1E0-4043-9189-6402E1596B82}"/>
              </a:ext>
            </a:extLst>
          </p:cNvPr>
          <p:cNvSpPr txBox="1"/>
          <p:nvPr/>
        </p:nvSpPr>
        <p:spPr>
          <a:xfrm>
            <a:off x="233593" y="5609694"/>
            <a:ext cx="1467068" cy="707886"/>
          </a:xfrm>
          <a:prstGeom prst="rect">
            <a:avLst/>
          </a:prstGeom>
          <a:noFill/>
        </p:spPr>
        <p:txBody>
          <a:bodyPr wrap="none" rtlCol="0">
            <a:spAutoFit/>
          </a:bodyPr>
          <a:lstStyle/>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お助けする</a:t>
            </a:r>
            <a:endParaRPr kumimoji="1" lang="en-US" altLang="ja-JP" sz="2000" dirty="0">
              <a:solidFill>
                <a:schemeClr val="accent6"/>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内容</a:t>
            </a:r>
          </a:p>
        </p:txBody>
      </p:sp>
      <p:sp>
        <p:nvSpPr>
          <p:cNvPr id="39" name="テキスト ボックス 38">
            <a:extLst>
              <a:ext uri="{FF2B5EF4-FFF2-40B4-BE49-F238E27FC236}">
                <a16:creationId xmlns:a16="http://schemas.microsoft.com/office/drawing/2014/main" id="{9E732C7A-7123-4DFC-B878-501AE279F4FE}"/>
              </a:ext>
            </a:extLst>
          </p:cNvPr>
          <p:cNvSpPr txBox="1"/>
          <p:nvPr/>
        </p:nvSpPr>
        <p:spPr>
          <a:xfrm>
            <a:off x="219246" y="6870611"/>
            <a:ext cx="1467068" cy="1631216"/>
          </a:xfrm>
          <a:prstGeom prst="rect">
            <a:avLst/>
          </a:prstGeom>
          <a:noFill/>
        </p:spPr>
        <p:txBody>
          <a:bodyPr wrap="none" rtlCol="0">
            <a:spAutoFit/>
          </a:bodyPr>
          <a:lstStyle/>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お申し込み</a:t>
            </a:r>
            <a:endParaRPr kumimoji="1" lang="en-US" altLang="ja-JP" sz="2000" dirty="0">
              <a:solidFill>
                <a:schemeClr val="accent6"/>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accent6"/>
                </a:solidFill>
                <a:latin typeface="HG丸ｺﾞｼｯｸM-PRO" panose="020F0600000000000000" pitchFamily="50" charset="-128"/>
                <a:ea typeface="HG丸ｺﾞｼｯｸM-PRO" panose="020F0600000000000000" pitchFamily="50" charset="-128"/>
              </a:rPr>
              <a:t>から</a:t>
            </a:r>
            <a:endParaRPr kumimoji="1" lang="en-US" altLang="ja-JP" sz="2000" dirty="0" smtClean="0">
              <a:solidFill>
                <a:schemeClr val="accent6"/>
              </a:solidFill>
              <a:latin typeface="HG丸ｺﾞｼｯｸM-PRO" panose="020F0600000000000000" pitchFamily="50" charset="-128"/>
              <a:ea typeface="HG丸ｺﾞｼｯｸM-PRO" panose="020F0600000000000000" pitchFamily="50" charset="-128"/>
            </a:endParaRPr>
          </a:p>
          <a:p>
            <a:pPr algn="ctr"/>
            <a:endParaRPr kumimoji="1" lang="en-US" altLang="ja-JP" sz="2000" dirty="0">
              <a:solidFill>
                <a:schemeClr val="accent6"/>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活動までの</a:t>
            </a:r>
            <a:endParaRPr kumimoji="1" lang="en-US" altLang="ja-JP" sz="2000" dirty="0">
              <a:solidFill>
                <a:schemeClr val="accent6"/>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流れ</a:t>
            </a:r>
          </a:p>
        </p:txBody>
      </p:sp>
      <p:sp>
        <p:nvSpPr>
          <p:cNvPr id="46" name="テキスト ボックス 45">
            <a:extLst>
              <a:ext uri="{FF2B5EF4-FFF2-40B4-BE49-F238E27FC236}">
                <a16:creationId xmlns:a16="http://schemas.microsoft.com/office/drawing/2014/main" id="{2C45BBB0-2772-4855-B92B-33E7A3EF7D4E}"/>
              </a:ext>
            </a:extLst>
          </p:cNvPr>
          <p:cNvSpPr txBox="1"/>
          <p:nvPr/>
        </p:nvSpPr>
        <p:spPr>
          <a:xfrm>
            <a:off x="336861" y="9057270"/>
            <a:ext cx="1210588" cy="400110"/>
          </a:xfrm>
          <a:prstGeom prst="rect">
            <a:avLst/>
          </a:prstGeom>
          <a:noFill/>
        </p:spPr>
        <p:txBody>
          <a:bodyPr wrap="none" rtlCol="0">
            <a:spAutoFit/>
          </a:bodyPr>
          <a:lstStyle/>
          <a:p>
            <a:pPr algn="ctr"/>
            <a:r>
              <a:rPr kumimoji="1" lang="ja-JP" altLang="en-US" sz="2000" dirty="0">
                <a:solidFill>
                  <a:schemeClr val="accent6"/>
                </a:solidFill>
                <a:latin typeface="HG丸ｺﾞｼｯｸM-PRO" panose="020F0600000000000000" pitchFamily="50" charset="-128"/>
                <a:ea typeface="HG丸ｺﾞｼｯｸM-PRO" panose="020F0600000000000000" pitchFamily="50" charset="-128"/>
              </a:rPr>
              <a:t>注意事項</a:t>
            </a:r>
          </a:p>
        </p:txBody>
      </p:sp>
    </p:spTree>
    <p:extLst>
      <p:ext uri="{BB962C8B-B14F-4D97-AF65-F5344CB8AC3E}">
        <p14:creationId xmlns:p14="http://schemas.microsoft.com/office/powerpoint/2010/main" val="23118600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2631</TotalTime>
  <Words>804</Words>
  <Application>Microsoft Office PowerPoint</Application>
  <PresentationFormat>A4 210 x 297 mm</PresentationFormat>
  <Paragraphs>47</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HGS創英角ｺﾞｼｯｸUB</vt:lpstr>
      <vt:lpstr>HG丸ｺﾞｼｯｸM-PRO</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西条市民活動支援センター</dc:creator>
  <cp:lastModifiedBy>井上 直樹</cp:lastModifiedBy>
  <cp:revision>165</cp:revision>
  <cp:lastPrinted>2021-11-25T04:14:19Z</cp:lastPrinted>
  <dcterms:created xsi:type="dcterms:W3CDTF">2020-09-14T07:21:37Z</dcterms:created>
  <dcterms:modified xsi:type="dcterms:W3CDTF">2021-12-01T04:26:40Z</dcterms:modified>
</cp:coreProperties>
</file>